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66" r:id="rId2"/>
    <p:sldId id="267" r:id="rId3"/>
    <p:sldId id="269" r:id="rId4"/>
    <p:sldId id="268" r:id="rId5"/>
    <p:sldId id="270" r:id="rId6"/>
    <p:sldId id="271" r:id="rId7"/>
    <p:sldId id="272" r:id="rId8"/>
    <p:sldId id="273" r:id="rId9"/>
    <p:sldId id="274" r:id="rId10"/>
    <p:sldId id="276" r:id="rId11"/>
    <p:sldId id="277" r:id="rId12"/>
    <p:sldId id="278" r:id="rId13"/>
    <p:sldId id="279" r:id="rId14"/>
    <p:sldId id="280" r:id="rId15"/>
    <p:sldId id="281"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8" r:id="rId31"/>
    <p:sldId id="299" r:id="rId32"/>
    <p:sldId id="300" r:id="rId33"/>
    <p:sldId id="301" r:id="rId34"/>
    <p:sldId id="302" r:id="rId35"/>
    <p:sldId id="303" r:id="rId36"/>
    <p:sldId id="304"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 userDrawn="1">
          <p15:clr>
            <a:srgbClr val="A4A3A4"/>
          </p15:clr>
        </p15:guide>
        <p15:guide id="2" pos="1327" userDrawn="1">
          <p15:clr>
            <a:srgbClr val="A4A3A4"/>
          </p15:clr>
        </p15:guide>
        <p15:guide id="3" pos="1504" userDrawn="1">
          <p15:clr>
            <a:srgbClr val="A4A3A4"/>
          </p15:clr>
        </p15:guide>
        <p15:guide id="4" pos="2713" userDrawn="1">
          <p15:clr>
            <a:srgbClr val="A4A3A4"/>
          </p15:clr>
        </p15:guide>
        <p15:guide id="5" pos="2540" userDrawn="1">
          <p15:clr>
            <a:srgbClr val="A4A3A4"/>
          </p15:clr>
        </p15:guide>
        <p15:guide id="6" pos="3927" userDrawn="1">
          <p15:clr>
            <a:srgbClr val="A4A3A4"/>
          </p15:clr>
        </p15:guide>
        <p15:guide id="7" pos="3752" userDrawn="1">
          <p15:clr>
            <a:srgbClr val="A4A3A4"/>
          </p15:clr>
        </p15:guide>
        <p15:guide id="8" pos="6177" userDrawn="1">
          <p15:clr>
            <a:srgbClr val="A4A3A4"/>
          </p15:clr>
        </p15:guide>
        <p15:guide id="9" pos="4969" userDrawn="1">
          <p15:clr>
            <a:srgbClr val="A4A3A4"/>
          </p15:clr>
        </p15:guide>
        <p15:guide id="10" pos="5142" userDrawn="1">
          <p15:clr>
            <a:srgbClr val="A4A3A4"/>
          </p15:clr>
        </p15:guide>
        <p15:guide id="11" pos="6350" userDrawn="1">
          <p15:clr>
            <a:srgbClr val="A4A3A4"/>
          </p15:clr>
        </p15:guide>
        <p15:guide id="12" pos="7392" userDrawn="1">
          <p15:clr>
            <a:srgbClr val="A4A3A4"/>
          </p15:clr>
        </p15:guide>
        <p15:guide id="13" orient="horz" pos="264" userDrawn="1">
          <p15:clr>
            <a:srgbClr val="A4A3A4"/>
          </p15:clr>
        </p15:guide>
        <p15:guide id="14" orient="horz" pos="793" userDrawn="1">
          <p15:clr>
            <a:srgbClr val="A4A3A4"/>
          </p15:clr>
        </p15:guide>
        <p15:guide id="15" orient="horz" pos="935" userDrawn="1">
          <p15:clr>
            <a:srgbClr val="A4A3A4"/>
          </p15:clr>
        </p15:guide>
        <p15:guide id="16" orient="horz" pos="1824" userDrawn="1">
          <p15:clr>
            <a:srgbClr val="A4A3A4"/>
          </p15:clr>
        </p15:guide>
        <p15:guide id="17" orient="horz" pos="1968" userDrawn="1">
          <p15:clr>
            <a:srgbClr val="A4A3A4"/>
          </p15:clr>
        </p15:guide>
        <p15:guide id="18" orient="horz" pos="2856" userDrawn="1">
          <p15:clr>
            <a:srgbClr val="A4A3A4"/>
          </p15:clr>
        </p15:guide>
        <p15:guide id="19" orient="horz" pos="2999" userDrawn="1">
          <p15:clr>
            <a:srgbClr val="A4A3A4"/>
          </p15:clr>
        </p15:guide>
        <p15:guide id="20" orient="horz" pos="3888" userDrawn="1">
          <p15:clr>
            <a:srgbClr val="A4A3A4"/>
          </p15:clr>
        </p15:guide>
        <p15:guide id="21" orient="horz" pos="4176" userDrawn="1">
          <p15:clr>
            <a:srgbClr val="A4A3A4"/>
          </p15:clr>
        </p15:guide>
        <p15:guide id="22" pos="4981">
          <p15:clr>
            <a:srgbClr val="A4A3A4"/>
          </p15:clr>
        </p15:guide>
        <p15:guide id="23" pos="14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00"/>
    <a:srgbClr val="000000"/>
    <a:srgbClr val="707372"/>
    <a:srgbClr val="006BB6"/>
    <a:srgbClr val="D22630"/>
    <a:srgbClr val="171C8F"/>
    <a:srgbClr val="41B6E6"/>
    <a:srgbClr val="FF6C0C"/>
    <a:srgbClr val="B0008E"/>
    <a:srgbClr val="67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07" d="100"/>
          <a:sy n="107" d="100"/>
        </p:scale>
        <p:origin x="138" y="180"/>
      </p:cViewPr>
      <p:guideLst>
        <p:guide pos="288"/>
        <p:guide pos="1327"/>
        <p:guide pos="1504"/>
        <p:guide pos="2713"/>
        <p:guide pos="2540"/>
        <p:guide pos="3927"/>
        <p:guide pos="3752"/>
        <p:guide pos="6177"/>
        <p:guide pos="4969"/>
        <p:guide pos="5142"/>
        <p:guide pos="6350"/>
        <p:guide pos="7392"/>
        <p:guide orient="horz" pos="264"/>
        <p:guide orient="horz" pos="793"/>
        <p:guide orient="horz" pos="935"/>
        <p:guide orient="horz" pos="1824"/>
        <p:guide orient="horz" pos="1968"/>
        <p:guide orient="horz" pos="2856"/>
        <p:guide orient="horz" pos="2999"/>
        <p:guide orient="horz" pos="3888"/>
        <p:guide orient="horz" pos="4176"/>
        <p:guide pos="4981"/>
        <p:guide pos="1451"/>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380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898101" y="0"/>
            <a:ext cx="2982119" cy="464820"/>
          </a:xfrm>
          <a:prstGeom prst="rect">
            <a:avLst/>
          </a:prstGeom>
        </p:spPr>
        <p:txBody>
          <a:bodyPr vert="horz" lIns="92437" tIns="46219" rIns="92437" bIns="46219" rtlCol="0"/>
          <a:lstStyle>
            <a:lvl1pPr algn="r">
              <a:defRPr sz="1200"/>
            </a:lvl1pPr>
          </a:lstStyle>
          <a:p>
            <a:fld id="{011F58F5-0A9B-4C12-8CC0-23EBFCA53C94}" type="datetimeFigureOut">
              <a:rPr lang="en-US" smtClean="0"/>
              <a:t>4/29/2020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898101" y="8829967"/>
            <a:ext cx="2982119" cy="464820"/>
          </a:xfrm>
          <a:prstGeom prst="rect">
            <a:avLst/>
          </a:prstGeom>
        </p:spPr>
        <p:txBody>
          <a:bodyPr vert="horz" lIns="92437" tIns="46219" rIns="92437" bIns="46219" rtlCol="0" anchor="b"/>
          <a:lstStyle>
            <a:lvl1pPr algn="r">
              <a:defRPr sz="1200"/>
            </a:lvl1pPr>
          </a:lstStyle>
          <a:p>
            <a:fld id="{DF383B92-DCEE-4E83-98FF-BCD9611E5838}" type="slidenum">
              <a:rPr lang="en-US" smtClean="0"/>
              <a:t>‹#›</a:t>
            </a:fld>
            <a:endParaRPr lang="en-US"/>
          </a:p>
        </p:txBody>
      </p:sp>
    </p:spTree>
    <p:extLst>
      <p:ext uri="{BB962C8B-B14F-4D97-AF65-F5344CB8AC3E}">
        <p14:creationId xmlns:p14="http://schemas.microsoft.com/office/powerpoint/2010/main" val="1734044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0"/>
            <a:ext cx="2982119" cy="464820"/>
          </a:xfrm>
          <a:prstGeom prst="rect">
            <a:avLst/>
          </a:prstGeom>
        </p:spPr>
        <p:txBody>
          <a:bodyPr vert="horz" lIns="92437" tIns="46219" rIns="92437" bIns="46219" rtlCol="0"/>
          <a:lstStyle>
            <a:lvl1pPr algn="r">
              <a:defRPr sz="1200"/>
            </a:lvl1pPr>
          </a:lstStyle>
          <a:p>
            <a:fld id="{794FEF7C-EF7B-4FA3-BEAB-263231FEBC27}" type="datetimeFigureOut">
              <a:rPr lang="en-US" smtClean="0"/>
              <a:t>4/29/2020</a:t>
            </a:fld>
            <a:endParaRPr lang="en-US"/>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7" tIns="46219" rIns="92437" bIns="46219" rtlCol="0" anchor="b"/>
          <a:lstStyle>
            <a:lvl1pPr algn="r">
              <a:defRPr sz="1200"/>
            </a:lvl1pPr>
          </a:lstStyle>
          <a:p>
            <a:fld id="{CCC1209A-A84B-4D08-912E-6E661C414CF4}" type="slidenum">
              <a:rPr lang="en-US" smtClean="0"/>
              <a:t>‹#›</a:t>
            </a:fld>
            <a:endParaRPr lang="en-US"/>
          </a:p>
        </p:txBody>
      </p:sp>
    </p:spTree>
    <p:extLst>
      <p:ext uri="{BB962C8B-B14F-4D97-AF65-F5344CB8AC3E}">
        <p14:creationId xmlns:p14="http://schemas.microsoft.com/office/powerpoint/2010/main" val="246838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9354312" cy="1142059"/>
          </a:xfrm>
        </p:spPr>
        <p:txBody>
          <a:bodyPr anchor="b" anchorCtr="0"/>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847" y="5741004"/>
            <a:ext cx="2444060" cy="1022515"/>
          </a:xfrm>
          <a:prstGeom prst="rect">
            <a:avLst/>
          </a:prstGeom>
        </p:spPr>
      </p:pic>
      <p:sp>
        <p:nvSpPr>
          <p:cNvPr id="11" name="Text Placeholder 8"/>
          <p:cNvSpPr>
            <a:spLocks noGrp="1"/>
          </p:cNvSpPr>
          <p:nvPr>
            <p:ph type="body" sz="quarter" idx="12"/>
          </p:nvPr>
        </p:nvSpPr>
        <p:spPr>
          <a:xfrm>
            <a:off x="457200" y="1778707"/>
            <a:ext cx="9354312" cy="1116893"/>
          </a:xfrm>
        </p:spPr>
        <p:txBody>
          <a:bodyPr/>
          <a:lstStyle>
            <a:lvl1pPr>
              <a:defRPr>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a:t>Edit Master text styles</a:t>
            </a:r>
          </a:p>
        </p:txBody>
      </p:sp>
    </p:spTree>
    <p:extLst>
      <p:ext uri="{BB962C8B-B14F-4D97-AF65-F5344CB8AC3E}">
        <p14:creationId xmlns:p14="http://schemas.microsoft.com/office/powerpoint/2010/main" val="1605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_red">
    <p:bg>
      <p:bgPr>
        <a:solidFill>
          <a:srgbClr val="D226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839"/>
            <a:ext cx="9354312" cy="4686299"/>
          </a:xfrm>
        </p:spPr>
        <p:txBody>
          <a:bodyPr anchor="t" anchorCtr="0"/>
          <a:lstStyle>
            <a:lvl1pPr marL="146304" indent="-182880">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179665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purple">
    <p:bg>
      <p:bgPr>
        <a:solidFill>
          <a:srgbClr val="B000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839"/>
            <a:ext cx="9354312" cy="4686299"/>
          </a:xfrm>
        </p:spPr>
        <p:txBody>
          <a:bodyPr anchor="t" anchorCtr="0"/>
          <a:lstStyle>
            <a:lvl1pPr marL="146304" indent="-182880">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642040C-6B39-41DB-8ED8-229532A44551}" type="datetime4">
              <a:rPr lang="en-US" smtClean="0"/>
              <a:pPr/>
              <a:t>April 29, 2020</a:t>
            </a:fld>
            <a:endParaRPr lang="en-US" dirty="0"/>
          </a:p>
        </p:txBody>
      </p:sp>
      <p:sp>
        <p:nvSpPr>
          <p:cNvPr id="5" name="Footer Placeholder 4"/>
          <p:cNvSpPr>
            <a:spLocks noGrp="1"/>
          </p:cNvSpPr>
          <p:nvPr>
            <p:ph type="ftr" sz="quarter" idx="11"/>
          </p:nvPr>
        </p:nvSpPr>
        <p:spPr/>
        <p:txBody>
          <a:bodyPr/>
          <a:lstStyle>
            <a:lvl1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39522F-FD78-4B05-840E-2941EDB5402F}"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386142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_orange">
    <p:bg>
      <p:bgPr>
        <a:solidFill>
          <a:srgbClr val="FF6C0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839"/>
            <a:ext cx="9354312" cy="4686299"/>
          </a:xfrm>
        </p:spPr>
        <p:txBody>
          <a:bodyPr anchor="t" anchorCtr="0"/>
          <a:lstStyle>
            <a:lvl1pPr marL="146304" indent="-182880">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642040C-6B39-41DB-8ED8-229532A44551}" type="datetime4">
              <a:rPr lang="en-US" smtClean="0"/>
              <a:pPr/>
              <a:t>April 29, 2020</a:t>
            </a:fld>
            <a:endParaRPr lang="en-US" dirty="0"/>
          </a:p>
        </p:txBody>
      </p:sp>
      <p:sp>
        <p:nvSpPr>
          <p:cNvPr id="5" name="Footer Placeholder 4"/>
          <p:cNvSpPr>
            <a:spLocks noGrp="1"/>
          </p:cNvSpPr>
          <p:nvPr>
            <p:ph type="ftr" sz="quarter" idx="11"/>
          </p:nvPr>
        </p:nvSpPr>
        <p:spPr/>
        <p:txBody>
          <a:bodyPr/>
          <a:lstStyle>
            <a:lvl1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39522F-FD78-4B05-840E-2941EDB5402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429153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_lt blue">
    <p:bg>
      <p:bgPr>
        <a:solidFill>
          <a:srgbClr val="41B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839"/>
            <a:ext cx="9354312" cy="4686299"/>
          </a:xfrm>
        </p:spPr>
        <p:txBody>
          <a:bodyPr anchor="t" anchorCtr="0"/>
          <a:lstStyle>
            <a:lvl1pPr marL="146304" indent="-182880">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642040C-6B39-41DB-8ED8-229532A44551}" type="datetime4">
              <a:rPr lang="en-US" smtClean="0"/>
              <a:pPr/>
              <a:t>April 29, 2020</a:t>
            </a:fld>
            <a:endParaRPr lang="en-US" dirty="0"/>
          </a:p>
        </p:txBody>
      </p:sp>
      <p:sp>
        <p:nvSpPr>
          <p:cNvPr id="5" name="Footer Placeholder 4"/>
          <p:cNvSpPr>
            <a:spLocks noGrp="1"/>
          </p:cNvSpPr>
          <p:nvPr>
            <p:ph type="ftr" sz="quarter" idx="11"/>
          </p:nvPr>
        </p:nvSpPr>
        <p:spPr/>
        <p:txBody>
          <a:bodyPr/>
          <a:lstStyle>
            <a:lvl1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39522F-FD78-4B05-840E-2941EDB5402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296683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_dk blue">
    <p:bg>
      <p:bgPr>
        <a:solidFill>
          <a:srgbClr val="171C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839"/>
            <a:ext cx="9354312" cy="4686299"/>
          </a:xfrm>
        </p:spPr>
        <p:txBody>
          <a:bodyPr anchor="t" anchorCtr="0"/>
          <a:lstStyle>
            <a:lvl1pPr marL="146304" indent="-182880">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642040C-6B39-41DB-8ED8-229532A44551}" type="datetime4">
              <a:rPr lang="en-US" smtClean="0"/>
              <a:pPr/>
              <a:t>April 29, 2020</a:t>
            </a:fld>
            <a:endParaRPr lang="en-US" dirty="0"/>
          </a:p>
        </p:txBody>
      </p:sp>
      <p:sp>
        <p:nvSpPr>
          <p:cNvPr id="5" name="Footer Placeholder 4"/>
          <p:cNvSpPr>
            <a:spLocks noGrp="1"/>
          </p:cNvSpPr>
          <p:nvPr>
            <p:ph type="ftr" sz="quarter" idx="11"/>
          </p:nvPr>
        </p:nvSpPr>
        <p:spPr>
          <a:xfrm>
            <a:off x="4303776" y="6395534"/>
            <a:ext cx="5504688" cy="256032"/>
          </a:xfrm>
        </p:spPr>
        <p:txBody>
          <a:bodyPr/>
          <a:lstStyle>
            <a:lvl1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39522F-FD78-4B05-840E-2941EDB5402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280738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column with intro">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11274552"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125788"/>
            <a:ext cx="1127455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sp>
        <p:nvSpPr>
          <p:cNvPr id="8" name="Content Placeholder 2"/>
          <p:cNvSpPr>
            <a:spLocks noGrp="1"/>
          </p:cNvSpPr>
          <p:nvPr>
            <p:ph idx="13" hasCustomPrompt="1"/>
          </p:nvPr>
        </p:nvSpPr>
        <p:spPr>
          <a:xfrm>
            <a:off x="457200" y="1493839"/>
            <a:ext cx="11274552" cy="1401761"/>
          </a:xfrm>
        </p:spPr>
        <p:txBody>
          <a:bodyPr/>
          <a:lstStyle>
            <a:lvl1pPr>
              <a:defRPr sz="2000">
                <a:solidFill>
                  <a:schemeClr val="accent1"/>
                </a:solidFill>
              </a:defRPr>
            </a:lvl1pPr>
            <a:lvl2pPr marL="0" indent="0">
              <a:buNone/>
              <a:defRPr sz="2000">
                <a:solidFill>
                  <a:schemeClr val="accent1"/>
                </a:solidFill>
              </a:defRPr>
            </a:lvl2pPr>
            <a:lvl3pPr marL="0" indent="0">
              <a:buNone/>
              <a:defRPr sz="2000">
                <a:solidFill>
                  <a:schemeClr val="accent1"/>
                </a:solidFill>
              </a:defRPr>
            </a:lvl3pPr>
            <a:lvl4pPr marL="0" indent="0">
              <a:buNone/>
              <a:defRPr sz="2000">
                <a:solidFill>
                  <a:schemeClr val="accent1"/>
                </a:solidFill>
              </a:defRPr>
            </a:lvl4pPr>
            <a:lvl5pPr marL="0" indent="0">
              <a:buNone/>
              <a:defRPr sz="2000">
                <a:solidFill>
                  <a:schemeClr val="accent1"/>
                </a:solidFill>
              </a:defRPr>
            </a:lvl5pPr>
            <a:lvl6pPr marL="0" indent="0">
              <a:buNone/>
              <a:defRPr sz="2000">
                <a:solidFill>
                  <a:schemeClr val="accent1"/>
                </a:solidFill>
              </a:defRPr>
            </a:lvl6pPr>
            <a:lvl7pPr marL="0" indent="0">
              <a:buNone/>
              <a:defRPr sz="2000">
                <a:solidFill>
                  <a:schemeClr val="accent1"/>
                </a:solidFill>
              </a:defRPr>
            </a:lvl7pPr>
            <a:lvl8pPr marL="0" indent="0">
              <a:buNone/>
              <a:defRPr sz="2000">
                <a:solidFill>
                  <a:schemeClr val="accent1"/>
                </a:solidFill>
              </a:defRPr>
            </a:lvl8pPr>
            <a:lvl9pPr marL="0" indent="0">
              <a:buNone/>
              <a:defRPr sz="2000">
                <a:solidFill>
                  <a:schemeClr val="accent1"/>
                </a:solidFill>
              </a:defRPr>
            </a:lvl9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110387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11274552"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11274552"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71778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 Column with intr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63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90472"/>
            <a:ext cx="5504688" cy="4681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hasCustomPrompt="1"/>
          </p:nvPr>
        </p:nvSpPr>
        <p:spPr>
          <a:xfrm>
            <a:off x="6242304" y="1485900"/>
            <a:ext cx="5504688" cy="4681728"/>
          </a:xfrm>
        </p:spPr>
        <p:txBody>
          <a:bodyPr/>
          <a:lstStyle>
            <a:lvl1pPr>
              <a:defRPr sz="2000">
                <a:solidFill>
                  <a:schemeClr val="accent1"/>
                </a:solidFill>
              </a:defRPr>
            </a:lvl1pPr>
            <a:lvl2pPr marL="0" indent="0">
              <a:buNone/>
              <a:defRPr sz="2000">
                <a:solidFill>
                  <a:schemeClr val="accent1"/>
                </a:solidFill>
              </a:defRPr>
            </a:lvl2pPr>
            <a:lvl3pPr marL="0" indent="0">
              <a:buNone/>
              <a:defRPr sz="2000">
                <a:solidFill>
                  <a:schemeClr val="accent1"/>
                </a:solidFill>
              </a:defRPr>
            </a:lvl3pPr>
            <a:lvl4pPr marL="0" indent="0">
              <a:buFontTx/>
              <a:buNone/>
              <a:defRPr sz="2000">
                <a:solidFill>
                  <a:schemeClr val="accent1"/>
                </a:solidFill>
              </a:defRPr>
            </a:lvl4pPr>
            <a:lvl5pPr marL="0" indent="0">
              <a:buNone/>
              <a:defRPr sz="2000">
                <a:solidFill>
                  <a:schemeClr val="accent1"/>
                </a:solidFill>
              </a:defRPr>
            </a:lvl5pPr>
            <a:lvl6pPr marL="0" indent="0">
              <a:buNone/>
              <a:defRPr sz="2000">
                <a:solidFill>
                  <a:schemeClr val="accent1"/>
                </a:solidFill>
              </a:defRPr>
            </a:lvl6pPr>
            <a:lvl7pPr marL="0" indent="0">
              <a:buNone/>
              <a:defRPr sz="2000">
                <a:solidFill>
                  <a:schemeClr val="accent1"/>
                </a:solidFill>
              </a:defRPr>
            </a:lvl7pPr>
            <a:lvl8pPr marL="0" indent="0">
              <a:buNone/>
              <a:defRPr sz="2000">
                <a:solidFill>
                  <a:schemeClr val="accent1"/>
                </a:solidFill>
              </a:defRPr>
            </a:lvl8pPr>
            <a:lvl9pPr marL="0" indent="0">
              <a:buNone/>
              <a:defRPr sz="2000">
                <a:solidFill>
                  <a:schemeClr val="accent1"/>
                </a:solidFill>
              </a:defRPr>
            </a:lvl9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388976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 Column with intr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630"/>
                </a:solidFill>
              </a:defRPr>
            </a:lvl1pPr>
          </a:lstStyle>
          <a:p>
            <a:r>
              <a:rPr lang="en-US"/>
              <a:t>Click to edit Master title style</a:t>
            </a:r>
            <a:endParaRPr lang="en-US" dirty="0"/>
          </a:p>
        </p:txBody>
      </p:sp>
      <p:sp>
        <p:nvSpPr>
          <p:cNvPr id="3" name="Content Placeholder 2"/>
          <p:cNvSpPr>
            <a:spLocks noGrp="1"/>
          </p:cNvSpPr>
          <p:nvPr>
            <p:ph idx="1"/>
          </p:nvPr>
        </p:nvSpPr>
        <p:spPr>
          <a:xfrm>
            <a:off x="6233160" y="1493838"/>
            <a:ext cx="550468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hasCustomPrompt="1"/>
          </p:nvPr>
        </p:nvSpPr>
        <p:spPr>
          <a:xfrm>
            <a:off x="457200" y="1493838"/>
            <a:ext cx="5500688" cy="4681728"/>
          </a:xfrm>
        </p:spPr>
        <p:txBody>
          <a:bodyPr/>
          <a:lstStyle>
            <a:lvl1pPr>
              <a:defRPr sz="2000">
                <a:solidFill>
                  <a:schemeClr val="accent1"/>
                </a:solidFill>
              </a:defRPr>
            </a:lvl1pPr>
            <a:lvl2pPr marL="0" indent="0">
              <a:buNone/>
              <a:defRPr sz="2000">
                <a:solidFill>
                  <a:schemeClr val="accent1"/>
                </a:solidFill>
              </a:defRPr>
            </a:lvl2pPr>
            <a:lvl3pPr marL="0" indent="0">
              <a:buNone/>
              <a:defRPr sz="2000">
                <a:solidFill>
                  <a:schemeClr val="accent1"/>
                </a:solidFill>
              </a:defRPr>
            </a:lvl3pPr>
            <a:lvl4pPr marL="0" indent="0">
              <a:buFontTx/>
              <a:buNone/>
              <a:defRPr sz="2000">
                <a:solidFill>
                  <a:schemeClr val="accent1"/>
                </a:solidFill>
              </a:defRPr>
            </a:lvl4pPr>
            <a:lvl5pPr marL="0" indent="0">
              <a:buNone/>
              <a:defRPr sz="2000">
                <a:solidFill>
                  <a:schemeClr val="accent1"/>
                </a:solidFill>
              </a:defRPr>
            </a:lvl5pPr>
            <a:lvl6pPr marL="0" indent="0">
              <a:buNone/>
              <a:defRPr sz="2000">
                <a:solidFill>
                  <a:schemeClr val="accent1"/>
                </a:solidFill>
              </a:defRPr>
            </a:lvl6pPr>
            <a:lvl7pPr marL="0" indent="0">
              <a:buNone/>
              <a:defRPr sz="2000">
                <a:solidFill>
                  <a:schemeClr val="accent1"/>
                </a:solidFill>
              </a:defRPr>
            </a:lvl7pPr>
            <a:lvl8pPr marL="0" indent="0">
              <a:buNone/>
              <a:defRPr sz="2000">
                <a:solidFill>
                  <a:schemeClr val="accent1"/>
                </a:solidFill>
              </a:defRPr>
            </a:lvl8pPr>
            <a:lvl9pPr marL="0" indent="0">
              <a:buNone/>
              <a:defRPr sz="2000">
                <a:solidFill>
                  <a:schemeClr val="accent1"/>
                </a:solidFill>
              </a:defRPr>
            </a:lvl9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185296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550468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6233160" y="1493838"/>
            <a:ext cx="550468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306924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9354312" cy="1142059"/>
          </a:xfrm>
        </p:spPr>
        <p:txBody>
          <a:bodyPr anchor="b" anchorCtr="0"/>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9804" y="5741004"/>
            <a:ext cx="2444060" cy="1022515"/>
          </a:xfrm>
          <a:prstGeom prst="rect">
            <a:avLst/>
          </a:prstGeom>
        </p:spPr>
      </p:pic>
      <p:sp>
        <p:nvSpPr>
          <p:cNvPr id="6" name="Text Placeholder 8"/>
          <p:cNvSpPr>
            <a:spLocks noGrp="1"/>
          </p:cNvSpPr>
          <p:nvPr>
            <p:ph type="body" sz="quarter" idx="12"/>
          </p:nvPr>
        </p:nvSpPr>
        <p:spPr>
          <a:xfrm>
            <a:off x="457200" y="1778708"/>
            <a:ext cx="7424928" cy="1116893"/>
          </a:xfrm>
        </p:spPr>
        <p:txBody>
          <a:bodyPr/>
          <a:lstStyle>
            <a:lvl1pPr>
              <a:defRPr>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a:t>Edit Master text styles</a:t>
            </a:r>
          </a:p>
        </p:txBody>
      </p:sp>
      <p:sp>
        <p:nvSpPr>
          <p:cNvPr id="4" name="Date Placeholder 3"/>
          <p:cNvSpPr>
            <a:spLocks noGrp="1"/>
          </p:cNvSpPr>
          <p:nvPr>
            <p:ph type="dt" sz="half" idx="10"/>
          </p:nvPr>
        </p:nvSpPr>
        <p:spPr>
          <a:xfrm>
            <a:off x="457200" y="6396927"/>
            <a:ext cx="1655064" cy="258088"/>
          </a:xfrm>
        </p:spPr>
        <p:txBody>
          <a:bodyPr/>
          <a:lstStyle>
            <a:lvl1pPr algn="l">
              <a:defRPr>
                <a:solidFill>
                  <a:srgbClr val="707372"/>
                </a:solidFill>
              </a:defRPr>
            </a:lvl1pPr>
          </a:lstStyle>
          <a:p>
            <a:fld id="{F642040C-6B39-41DB-8ED8-229532A44551}" type="datetime4">
              <a:rPr lang="en-US" smtClean="0"/>
              <a:pPr/>
              <a:t>April 29, 2020</a:t>
            </a:fld>
            <a:endParaRPr lang="en-US" dirty="0"/>
          </a:p>
        </p:txBody>
      </p:sp>
    </p:spTree>
    <p:extLst>
      <p:ext uri="{BB962C8B-B14F-4D97-AF65-F5344CB8AC3E}">
        <p14:creationId xmlns:p14="http://schemas.microsoft.com/office/powerpoint/2010/main" val="1897344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3575304"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sp>
        <p:nvSpPr>
          <p:cNvPr id="8" name="Content Placeholder 2"/>
          <p:cNvSpPr>
            <a:spLocks noGrp="1"/>
          </p:cNvSpPr>
          <p:nvPr>
            <p:ph idx="13"/>
          </p:nvPr>
        </p:nvSpPr>
        <p:spPr>
          <a:xfrm>
            <a:off x="4303776" y="1493838"/>
            <a:ext cx="3575304"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8162544" y="1493838"/>
            <a:ext cx="3575304"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117185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Left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742492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sp>
        <p:nvSpPr>
          <p:cNvPr id="8" name="Content Placeholder 2"/>
          <p:cNvSpPr>
            <a:spLocks noGrp="1"/>
          </p:cNvSpPr>
          <p:nvPr>
            <p:ph idx="13"/>
          </p:nvPr>
        </p:nvSpPr>
        <p:spPr>
          <a:xfrm>
            <a:off x="8162544" y="1493838"/>
            <a:ext cx="3575304"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41472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Left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3575304"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sp>
        <p:nvSpPr>
          <p:cNvPr id="8" name="Content Placeholder 2"/>
          <p:cNvSpPr>
            <a:spLocks noGrp="1"/>
          </p:cNvSpPr>
          <p:nvPr>
            <p:ph idx="13"/>
          </p:nvPr>
        </p:nvSpPr>
        <p:spPr>
          <a:xfrm>
            <a:off x="4303776" y="1493838"/>
            <a:ext cx="742492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850390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550468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4"/>
          </p:nvPr>
        </p:nvSpPr>
        <p:spPr>
          <a:xfrm>
            <a:off x="6233160" y="1493838"/>
            <a:ext cx="5961888" cy="4678362"/>
          </a:xfrm>
          <a:solidFill>
            <a:schemeClr val="bg1">
              <a:lumMod val="85000"/>
            </a:schemeClr>
          </a:solidFill>
        </p:spPr>
        <p:txBody>
          <a:bodyPr/>
          <a:lstStyle/>
          <a:p>
            <a:r>
              <a:rPr lang="en-US"/>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2013916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ima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33160" y="1493838"/>
            <a:ext cx="550468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4"/>
          </p:nvPr>
        </p:nvSpPr>
        <p:spPr>
          <a:xfrm>
            <a:off x="0" y="1493838"/>
            <a:ext cx="5961888" cy="4681728"/>
          </a:xfrm>
          <a:solidFill>
            <a:schemeClr val="bg1">
              <a:lumMod val="85000"/>
            </a:schemeClr>
          </a:solidFill>
        </p:spPr>
        <p:txBody>
          <a:bodyPr/>
          <a:lstStyle/>
          <a:p>
            <a:r>
              <a:rPr lang="en-US"/>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138685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image righ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742492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4"/>
          </p:nvPr>
        </p:nvSpPr>
        <p:spPr>
          <a:xfrm>
            <a:off x="8162544" y="1493838"/>
            <a:ext cx="4032504" cy="4681728"/>
          </a:xfrm>
          <a:solidFill>
            <a:schemeClr val="bg1">
              <a:lumMod val="85000"/>
            </a:schemeClr>
          </a:solidFill>
        </p:spPr>
        <p:txBody>
          <a:bodyPr/>
          <a:lstStyle/>
          <a:p>
            <a:r>
              <a:rPr lang="en-US"/>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3619311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image lef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03776" y="1493838"/>
            <a:ext cx="7424928" cy="4681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4"/>
          </p:nvPr>
        </p:nvSpPr>
        <p:spPr>
          <a:xfrm>
            <a:off x="0" y="1493838"/>
            <a:ext cx="4032504" cy="4681728"/>
          </a:xfrm>
          <a:solidFill>
            <a:schemeClr val="bg1">
              <a:lumMod val="85000"/>
            </a:schemeClr>
          </a:solidFill>
        </p:spPr>
        <p:txBody>
          <a:bodyPr/>
          <a:lstStyle/>
          <a:p>
            <a:r>
              <a:rPr lang="en-US"/>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238925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1420773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3752008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
        <p:nvSpPr>
          <p:cNvPr id="3" name="Media Placeholder 2"/>
          <p:cNvSpPr>
            <a:spLocks noGrp="1"/>
          </p:cNvSpPr>
          <p:nvPr>
            <p:ph type="media" sz="quarter" idx="13"/>
          </p:nvPr>
        </p:nvSpPr>
        <p:spPr>
          <a:xfrm>
            <a:off x="457200" y="419100"/>
            <a:ext cx="11277599" cy="5753100"/>
          </a:xfrm>
          <a:noFill/>
        </p:spPr>
        <p:txBody>
          <a:bodyPr/>
          <a:lstStyle/>
          <a:p>
            <a:r>
              <a:rPr lang="en-US"/>
              <a:t>Click icon to add media</a:t>
            </a:r>
          </a:p>
        </p:txBody>
      </p:sp>
    </p:spTree>
    <p:extLst>
      <p:ext uri="{BB962C8B-B14F-4D97-AF65-F5344CB8AC3E}">
        <p14:creationId xmlns:p14="http://schemas.microsoft.com/office/powerpoint/2010/main" val="399766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1"/>
            <a:ext cx="12192000" cy="4537075"/>
          </a:xfrm>
        </p:spPr>
        <p:txBody>
          <a:bodyPr/>
          <a:lstStyle/>
          <a:p>
            <a:r>
              <a:rPr lang="en-US"/>
              <a:t>Click icon to add picture</a:t>
            </a:r>
          </a:p>
        </p:txBody>
      </p:sp>
      <p:sp>
        <p:nvSpPr>
          <p:cNvPr id="2" name="Title 1"/>
          <p:cNvSpPr>
            <a:spLocks noGrp="1"/>
          </p:cNvSpPr>
          <p:nvPr>
            <p:ph type="title"/>
          </p:nvPr>
        </p:nvSpPr>
        <p:spPr bwMode="ltGray">
          <a:xfrm>
            <a:off x="0" y="795528"/>
            <a:ext cx="12192000" cy="6062472"/>
          </a:xfrm>
          <a:blipFill>
            <a:blip r:embed="rId2"/>
            <a:stretch>
              <a:fillRect/>
            </a:stretch>
          </a:blipFill>
        </p:spPr>
        <p:txBody>
          <a:bodyPr lIns="438912" tIns="0" rIns="3291840" bIns="2249424" anchor="b" anchorCtr="0"/>
          <a:lstStyle>
            <a:lvl1pPr>
              <a:defRPr>
                <a:solidFill>
                  <a:srgbClr val="006BB6"/>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10082784" y="6393765"/>
            <a:ext cx="1655064" cy="258088"/>
          </a:xfrm>
        </p:spPr>
        <p:txBody>
          <a:bodyPr/>
          <a:lstStyle>
            <a:lvl1pPr algn="r">
              <a:defRPr>
                <a:solidFill>
                  <a:schemeClr val="bg1"/>
                </a:solidFill>
              </a:defRPr>
            </a:lvl1pPr>
          </a:lstStyle>
          <a:p>
            <a:fld id="{F642040C-6B39-41DB-8ED8-229532A44551}" type="datetime4">
              <a:rPr lang="en-US" smtClean="0"/>
              <a:pPr/>
              <a:t>April 29, 2020</a:t>
            </a:fld>
            <a:endParaRPr lang="en-US" dirty="0"/>
          </a:p>
        </p:txBody>
      </p:sp>
      <p:sp>
        <p:nvSpPr>
          <p:cNvPr id="9" name="Text Placeholder 8"/>
          <p:cNvSpPr>
            <a:spLocks noGrp="1"/>
          </p:cNvSpPr>
          <p:nvPr>
            <p:ph type="body" sz="quarter" idx="12"/>
          </p:nvPr>
        </p:nvSpPr>
        <p:spPr>
          <a:xfrm>
            <a:off x="457200" y="4767264"/>
            <a:ext cx="7424928" cy="793147"/>
          </a:xfrm>
        </p:spPr>
        <p:txBody>
          <a:bodyPr/>
          <a:lstStyle>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a:t>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847" y="5741004"/>
            <a:ext cx="2444060" cy="1022515"/>
          </a:xfrm>
          <a:prstGeom prst="rect">
            <a:avLst/>
          </a:prstGeom>
        </p:spPr>
      </p:pic>
    </p:spTree>
    <p:extLst>
      <p:ext uri="{BB962C8B-B14F-4D97-AF65-F5344CB8AC3E}">
        <p14:creationId xmlns:p14="http://schemas.microsoft.com/office/powerpoint/2010/main" val="37889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11274552"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93838"/>
            <a:ext cx="11274552" cy="4686300"/>
          </a:xfrm>
        </p:spPr>
        <p:txBody>
          <a:bodyPr/>
          <a:lstStyle>
            <a:lvl1pPr marL="365760" indent="-365760">
              <a:buFont typeface="+mj-lt"/>
              <a:buAutoNum type="arabicPeriod"/>
              <a:defRPr sz="2400"/>
            </a:lvl1pPr>
            <a:lvl2pPr marL="731520" indent="-365760">
              <a:buFont typeface="+mj-lt"/>
              <a:buAutoNum type="alphaLcPeriod"/>
              <a:defRPr sz="2000"/>
            </a:lvl2pPr>
            <a:lvl3pPr marL="1097280" indent="-365760">
              <a:buFont typeface="+mj-lt"/>
              <a:buAutoNum type="romanLcPeriod"/>
              <a:defRPr sz="2000"/>
            </a:lvl3pPr>
            <a:lvl4pPr marL="708660" indent="-342900">
              <a:buFont typeface="+mj-lt"/>
              <a:buAutoNum type="arabicPeriod"/>
              <a:defRPr sz="1800"/>
            </a:lvl4pPr>
            <a:lvl5pPr marL="891540" indent="-342900">
              <a:buFont typeface="+mj-lt"/>
              <a:buAutoNum type="arabicPeriod"/>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2040C-6B39-41DB-8ED8-229532A44551}" type="datetime4">
              <a:rPr lang="en-US" smtClean="0"/>
              <a:t>April 29, 2020</a:t>
            </a:fld>
            <a:endParaRPr lang="en-US" dirty="0"/>
          </a:p>
        </p:txBody>
      </p:sp>
      <p:sp>
        <p:nvSpPr>
          <p:cNvPr id="5" name="Footer Placeholder 4"/>
          <p:cNvSpPr>
            <a:spLocks noGrp="1"/>
          </p:cNvSpPr>
          <p:nvPr>
            <p:ph type="ftr" sz="quarter" idx="11"/>
          </p:nvPr>
        </p:nvSpPr>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12"/>
          </p:nvPr>
        </p:nvSpPr>
        <p:spPr/>
        <p:txBody>
          <a:bodyPr/>
          <a:lstStyle/>
          <a:p>
            <a:fld id="{7E39522F-FD78-4B05-840E-2941EDB5402F}"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854" y="6222868"/>
            <a:ext cx="1508833" cy="482161"/>
          </a:xfrm>
          <a:prstGeom prst="rect">
            <a:avLst/>
          </a:prstGeom>
        </p:spPr>
      </p:pic>
    </p:spTree>
    <p:extLst>
      <p:ext uri="{BB962C8B-B14F-4D97-AF65-F5344CB8AC3E}">
        <p14:creationId xmlns:p14="http://schemas.microsoft.com/office/powerpoint/2010/main" val="192681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red to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99"/>
            <a:ext cx="9354312" cy="2540231"/>
          </a:xfrm>
        </p:spPr>
        <p:txBody>
          <a:bodyPr anchor="b" anchorCtr="0"/>
          <a:lstStyle>
            <a:lvl1pPr>
              <a:defRPr>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
        <p:nvSpPr>
          <p:cNvPr id="3" name="TextBox 2"/>
          <p:cNvSpPr txBox="1"/>
          <p:nvPr userDrawn="1"/>
        </p:nvSpPr>
        <p:spPr>
          <a:xfrm>
            <a:off x="1228787" y="634981"/>
            <a:ext cx="914400" cy="914400"/>
          </a:xfrm>
          <a:prstGeom prst="rect">
            <a:avLst/>
          </a:prstGeom>
          <a:noFill/>
        </p:spPr>
        <p:txBody>
          <a:bodyPr wrap="none" lIns="0" tIns="0" rIns="0" bIns="0" rtlCol="0">
            <a:noAutofit/>
          </a:bodyPr>
          <a:lstStyle/>
          <a:p>
            <a:endParaRPr lang="en-US" dirty="0" err="1">
              <a:solidFill>
                <a:srgbClr val="707372"/>
              </a:solidFill>
            </a:endParaRPr>
          </a:p>
        </p:txBody>
      </p:sp>
    </p:spTree>
    <p:extLst>
      <p:ext uri="{BB962C8B-B14F-4D97-AF65-F5344CB8AC3E}">
        <p14:creationId xmlns:p14="http://schemas.microsoft.com/office/powerpoint/2010/main" val="205490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maroon to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419099"/>
            <a:ext cx="9354312" cy="2540231"/>
          </a:xfrm>
        </p:spPr>
        <p:txBody>
          <a:bodyPr anchor="b" anchorCtr="0"/>
          <a:lstStyle>
            <a:lvl1pPr>
              <a:defRPr>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423020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range to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419099"/>
            <a:ext cx="9354312" cy="2540231"/>
          </a:xfrm>
        </p:spPr>
        <p:txBody>
          <a:bodyPr anchor="b" anchorCtr="0"/>
          <a:lstStyle>
            <a:lvl1pPr>
              <a:defRPr>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134627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ue to l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419099"/>
            <a:ext cx="9354312" cy="2540231"/>
          </a:xfrm>
        </p:spPr>
        <p:txBody>
          <a:bodyPr anchor="b" anchorCtr="0"/>
          <a:lstStyle>
            <a:lvl1pPr>
              <a:defRPr>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84969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dk blue to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419099"/>
            <a:ext cx="9354312" cy="2540231"/>
          </a:xfrm>
        </p:spPr>
        <p:txBody>
          <a:bodyPr anchor="b" anchorCtr="0"/>
          <a:lstStyle>
            <a:lvl1pPr>
              <a:defRPr>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296144" y="6227064"/>
            <a:ext cx="1508833" cy="482161"/>
          </a:xfrm>
          <a:prstGeom prst="rect">
            <a:avLst/>
          </a:prstGeom>
        </p:spPr>
      </p:pic>
    </p:spTree>
    <p:extLst>
      <p:ext uri="{BB962C8B-B14F-4D97-AF65-F5344CB8AC3E}">
        <p14:creationId xmlns:p14="http://schemas.microsoft.com/office/powerpoint/2010/main" val="105724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9100"/>
            <a:ext cx="11274552" cy="8382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493838"/>
            <a:ext cx="11274552" cy="46783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79957" y="6394122"/>
            <a:ext cx="1521807" cy="258088"/>
          </a:xfrm>
          <a:prstGeom prst="rect">
            <a:avLst/>
          </a:prstGeom>
        </p:spPr>
        <p:txBody>
          <a:bodyPr vert="horz" lIns="0" tIns="0" rIns="0" bIns="0" rtlCol="0" anchor="b" anchorCtr="0"/>
          <a:lstStyle>
            <a:lvl1pPr algn="l">
              <a:defRPr sz="800">
                <a:solidFill>
                  <a:srgbClr val="707372"/>
                </a:solidFill>
                <a:latin typeface="Verdana" panose="020B0604030504040204" pitchFamily="34" charset="0"/>
                <a:ea typeface="Verdana" panose="020B0604030504040204" pitchFamily="34" charset="0"/>
                <a:cs typeface="Verdana" panose="020B0604030504040204" pitchFamily="34" charset="0"/>
              </a:defRPr>
            </a:lvl1pPr>
          </a:lstStyle>
          <a:p>
            <a:fld id="{CA9CAF0D-BE50-490C-9DF3-89EDF5D2FF34}" type="datetime4">
              <a:rPr lang="en-US" smtClean="0"/>
              <a:pPr/>
              <a:t>April 29, 2020</a:t>
            </a:fld>
            <a:endParaRPr lang="en-US" dirty="0"/>
          </a:p>
        </p:txBody>
      </p:sp>
      <p:sp>
        <p:nvSpPr>
          <p:cNvPr id="5" name="Footer Placeholder 4"/>
          <p:cNvSpPr>
            <a:spLocks noGrp="1"/>
          </p:cNvSpPr>
          <p:nvPr>
            <p:ph type="ftr" sz="quarter" idx="3"/>
          </p:nvPr>
        </p:nvSpPr>
        <p:spPr>
          <a:xfrm>
            <a:off x="4303776" y="6396178"/>
            <a:ext cx="5504688" cy="256032"/>
          </a:xfrm>
          <a:prstGeom prst="rect">
            <a:avLst/>
          </a:prstGeom>
        </p:spPr>
        <p:txBody>
          <a:bodyPr vert="horz" lIns="0" tIns="0" rIns="0" bIns="0" rtlCol="0" anchor="b" anchorCtr="0"/>
          <a:lstStyle>
            <a:lvl1pPr marL="0" algn="l" defTabSz="914400" rtl="0" eaLnBrk="1" latinLnBrk="0" hangingPunct="1">
              <a:defRPr lang="en-US" sz="800" kern="1200" smtClean="0">
                <a:solidFill>
                  <a:srgbClr val="70737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4"/>
          </p:nvPr>
        </p:nvSpPr>
        <p:spPr>
          <a:xfrm>
            <a:off x="457200" y="6394005"/>
            <a:ext cx="622757" cy="258089"/>
          </a:xfrm>
          <a:prstGeom prst="rect">
            <a:avLst/>
          </a:prstGeom>
        </p:spPr>
        <p:txBody>
          <a:bodyPr vert="horz" lIns="0" tIns="0" rIns="0" bIns="0" rtlCol="0" anchor="b" anchorCtr="0"/>
          <a:lstStyle>
            <a:lvl1pPr algn="l">
              <a:defRPr sz="800">
                <a:solidFill>
                  <a:srgbClr val="707372"/>
                </a:solidFill>
                <a:latin typeface="Verdana" panose="020B0604030504040204" pitchFamily="34" charset="0"/>
                <a:ea typeface="Verdana" panose="020B0604030504040204" pitchFamily="34" charset="0"/>
                <a:cs typeface="Verdana" panose="020B0604030504040204" pitchFamily="34" charset="0"/>
              </a:defRPr>
            </a:lvl1pPr>
          </a:lstStyle>
          <a:p>
            <a:fld id="{7E39522F-FD78-4B05-840E-2941EDB5402F}" type="slidenum">
              <a:rPr lang="en-US" smtClean="0"/>
              <a:pPr/>
              <a:t>‹#›</a:t>
            </a:fld>
            <a:endParaRPr lang="en-US" dirty="0"/>
          </a:p>
        </p:txBody>
      </p:sp>
    </p:spTree>
    <p:extLst>
      <p:ext uri="{BB962C8B-B14F-4D97-AF65-F5344CB8AC3E}">
        <p14:creationId xmlns:p14="http://schemas.microsoft.com/office/powerpoint/2010/main" val="2976893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59" r:id="rId4"/>
    <p:sldLayoutId id="2147483650" r:id="rId5"/>
    <p:sldLayoutId id="2147483661" r:id="rId6"/>
    <p:sldLayoutId id="2147483662" r:id="rId7"/>
    <p:sldLayoutId id="2147483663" r:id="rId8"/>
    <p:sldLayoutId id="2147483664" r:id="rId9"/>
    <p:sldLayoutId id="2147483670" r:id="rId10"/>
    <p:sldLayoutId id="2147483671" r:id="rId11"/>
    <p:sldLayoutId id="2147483672" r:id="rId12"/>
    <p:sldLayoutId id="2147483673" r:id="rId13"/>
    <p:sldLayoutId id="2147483674" r:id="rId14"/>
    <p:sldLayoutId id="2147483660" r:id="rId15"/>
    <p:sldLayoutId id="2147483675" r:id="rId16"/>
    <p:sldLayoutId id="2147483651" r:id="rId17"/>
    <p:sldLayoutId id="2147483677" r:id="rId18"/>
    <p:sldLayoutId id="2147483676" r:id="rId19"/>
    <p:sldLayoutId id="2147483652" r:id="rId20"/>
    <p:sldLayoutId id="2147483653" r:id="rId21"/>
    <p:sldLayoutId id="2147483654" r:id="rId22"/>
    <p:sldLayoutId id="2147483655" r:id="rId23"/>
    <p:sldLayoutId id="2147483656" r:id="rId24"/>
    <p:sldLayoutId id="2147483657" r:id="rId25"/>
    <p:sldLayoutId id="2147483658" r:id="rId26"/>
    <p:sldLayoutId id="2147483668" r:id="rId27"/>
    <p:sldLayoutId id="2147483669" r:id="rId28"/>
    <p:sldLayoutId id="2147483678" r:id="rId29"/>
  </p:sldLayoutIdLst>
  <p:hf hdr="0"/>
  <p:txStyles>
    <p:titleStyle>
      <a:lvl1pPr algn="l" defTabSz="914400" rtl="0" eaLnBrk="1" latinLnBrk="0" hangingPunct="1">
        <a:spcBef>
          <a:spcPct val="0"/>
        </a:spcBef>
        <a:buNone/>
        <a:defRPr sz="3000" kern="1200">
          <a:solidFill>
            <a:srgbClr val="D22630"/>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182880" indent="-182880" algn="l" defTabSz="914400" rtl="0" eaLnBrk="1" latinLnBrk="0" hangingPunct="1">
        <a:lnSpc>
          <a:spcPts val="3000"/>
        </a:lnSpc>
        <a:spcBef>
          <a:spcPts val="0"/>
        </a:spcBef>
        <a:spcAft>
          <a:spcPts val="1200"/>
        </a:spcAft>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365760" indent="-182880" algn="l" defTabSz="914400" rtl="0" eaLnBrk="1" latinLnBrk="0" hangingPunct="1">
        <a:lnSpc>
          <a:spcPts val="2800"/>
        </a:lnSpc>
        <a:spcBef>
          <a:spcPts val="0"/>
        </a:spcBef>
        <a:spcAft>
          <a:spcPts val="1200"/>
        </a:spcAft>
        <a:buFont typeface="Verdana" panose="020B0604030504040204" pitchFamily="34" charset="0"/>
        <a:buChar char="–"/>
        <a:defRPr sz="2200"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548640" indent="-182880" algn="l" defTabSz="914400" rtl="0" eaLnBrk="1" latinLnBrk="0" hangingPunct="1">
        <a:lnSpc>
          <a:spcPts val="2600"/>
        </a:lnSpc>
        <a:spcBef>
          <a:spcPts val="0"/>
        </a:spcBef>
        <a:spcAft>
          <a:spcPts val="1200"/>
        </a:spcAft>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731520" indent="-182880" algn="l" defTabSz="914400" rtl="0" eaLnBrk="1" latinLnBrk="0" hangingPunct="1">
        <a:lnSpc>
          <a:spcPts val="2300"/>
        </a:lnSpc>
        <a:spcBef>
          <a:spcPts val="0"/>
        </a:spcBef>
        <a:spcAft>
          <a:spcPts val="1200"/>
        </a:spcAft>
        <a:buFont typeface="Verdana" panose="020B0604030504040204" pitchFamily="34" charset="0"/>
        <a:buChar char="–"/>
        <a:defRPr sz="18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6pPr>
      <a:lvl7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7pPr>
      <a:lvl8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8pPr>
      <a:lvl9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1328" userDrawn="1">
          <p15:clr>
            <a:srgbClr val="F26B43"/>
          </p15:clr>
        </p15:guide>
        <p15:guide id="3" pos="1504" userDrawn="1">
          <p15:clr>
            <a:srgbClr val="F26B43"/>
          </p15:clr>
        </p15:guide>
        <p15:guide id="4" pos="2540" userDrawn="1">
          <p15:clr>
            <a:srgbClr val="F26B43"/>
          </p15:clr>
        </p15:guide>
        <p15:guide id="5" pos="2712" userDrawn="1">
          <p15:clr>
            <a:srgbClr val="F26B43"/>
          </p15:clr>
        </p15:guide>
        <p15:guide id="6" pos="3752" userDrawn="1">
          <p15:clr>
            <a:srgbClr val="F26B43"/>
          </p15:clr>
        </p15:guide>
        <p15:guide id="7" pos="3928" userDrawn="1">
          <p15:clr>
            <a:srgbClr val="F26B43"/>
          </p15:clr>
        </p15:guide>
        <p15:guide id="8" pos="4969" userDrawn="1">
          <p15:clr>
            <a:srgbClr val="F26B43"/>
          </p15:clr>
        </p15:guide>
        <p15:guide id="9" pos="5141" userDrawn="1">
          <p15:clr>
            <a:srgbClr val="F26B43"/>
          </p15:clr>
        </p15:guide>
        <p15:guide id="10" pos="6177" userDrawn="1">
          <p15:clr>
            <a:srgbClr val="F26B43"/>
          </p15:clr>
        </p15:guide>
        <p15:guide id="11" pos="6351" userDrawn="1">
          <p15:clr>
            <a:srgbClr val="F26B43"/>
          </p15:clr>
        </p15:guide>
        <p15:guide id="12" pos="7392" userDrawn="1">
          <p15:clr>
            <a:srgbClr val="F26B43"/>
          </p15:clr>
        </p15:guide>
        <p15:guide id="13" orient="horz" pos="264" userDrawn="1">
          <p15:clr>
            <a:srgbClr val="F26B43"/>
          </p15:clr>
        </p15:guide>
        <p15:guide id="14" orient="horz" pos="792" userDrawn="1">
          <p15:clr>
            <a:srgbClr val="F26B43"/>
          </p15:clr>
        </p15:guide>
        <p15:guide id="15" orient="horz" pos="936" userDrawn="1">
          <p15:clr>
            <a:srgbClr val="F26B43"/>
          </p15:clr>
        </p15:guide>
        <p15:guide id="16" orient="horz" pos="1824" userDrawn="1">
          <p15:clr>
            <a:srgbClr val="F26B43"/>
          </p15:clr>
        </p15:guide>
        <p15:guide id="17" orient="horz" pos="1968" userDrawn="1">
          <p15:clr>
            <a:srgbClr val="F26B43"/>
          </p15:clr>
        </p15:guide>
        <p15:guide id="18" orient="horz" pos="2856" userDrawn="1">
          <p15:clr>
            <a:srgbClr val="F26B43"/>
          </p15:clr>
        </p15:guide>
        <p15:guide id="19" orient="horz" pos="3000" userDrawn="1">
          <p15:clr>
            <a:srgbClr val="F26B43"/>
          </p15:clr>
        </p15:guide>
        <p15:guide id="20" orient="horz" pos="3888" userDrawn="1">
          <p15:clr>
            <a:srgbClr val="F26B43"/>
          </p15:clr>
        </p15:guide>
        <p15:guide id="21"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5955957" cy="1854543"/>
          </a:xfrm>
        </p:spPr>
        <p:txBody>
          <a:bodyPr/>
          <a:lstStyle/>
          <a:p>
            <a:r>
              <a:rPr lang="en-US" sz="4800" dirty="0"/>
              <a:t>Marathon Childbirth Class</a:t>
            </a:r>
          </a:p>
        </p:txBody>
      </p:sp>
      <p:sp>
        <p:nvSpPr>
          <p:cNvPr id="4" name="TextBox 3"/>
          <p:cNvSpPr txBox="1"/>
          <p:nvPr/>
        </p:nvSpPr>
        <p:spPr>
          <a:xfrm>
            <a:off x="8484385" y="3236295"/>
            <a:ext cx="914400" cy="914400"/>
          </a:xfrm>
          <a:prstGeom prst="rect">
            <a:avLst/>
          </a:prstGeom>
          <a:noFill/>
        </p:spPr>
        <p:txBody>
          <a:bodyPr wrap="none" lIns="0" tIns="0" rIns="0" bIns="0" rtlCol="0">
            <a:noAutofit/>
          </a:bodyPr>
          <a:lstStyle/>
          <a:p>
            <a:endParaRPr lang="en-US" dirty="0" err="1">
              <a:solidFill>
                <a:srgbClr val="707372"/>
              </a:solidFill>
            </a:endParaRPr>
          </a:p>
        </p:txBody>
      </p:sp>
    </p:spTree>
    <p:extLst>
      <p:ext uri="{BB962C8B-B14F-4D97-AF65-F5344CB8AC3E}">
        <p14:creationId xmlns:p14="http://schemas.microsoft.com/office/powerpoint/2010/main" val="266547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3"/>
                </a:solidFill>
              </a:rPr>
              <a:t>Four Ps of labor</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Passenger:</a:t>
            </a:r>
          </a:p>
          <a:p>
            <a:pPr lvl="2"/>
            <a:r>
              <a:rPr lang="en-US" dirty="0">
                <a:solidFill>
                  <a:schemeClr val="tx1"/>
                </a:solidFill>
              </a:rPr>
              <a:t>The baby</a:t>
            </a:r>
          </a:p>
          <a:p>
            <a:pPr lvl="1"/>
            <a:r>
              <a:rPr lang="en-US" dirty="0">
                <a:solidFill>
                  <a:schemeClr val="tx1"/>
                </a:solidFill>
              </a:rPr>
              <a:t>Passageway:</a:t>
            </a:r>
          </a:p>
          <a:p>
            <a:pPr lvl="2"/>
            <a:r>
              <a:rPr lang="en-US" dirty="0">
                <a:solidFill>
                  <a:schemeClr val="tx1"/>
                </a:solidFill>
              </a:rPr>
              <a:t>The pelvis</a:t>
            </a:r>
          </a:p>
          <a:p>
            <a:pPr lvl="1"/>
            <a:r>
              <a:rPr lang="en-US" dirty="0">
                <a:solidFill>
                  <a:schemeClr val="tx1"/>
                </a:solidFill>
              </a:rPr>
              <a:t>Powers:</a:t>
            </a:r>
          </a:p>
          <a:p>
            <a:pPr lvl="2"/>
            <a:r>
              <a:rPr lang="en-US" dirty="0">
                <a:solidFill>
                  <a:schemeClr val="tx1"/>
                </a:solidFill>
              </a:rPr>
              <a:t>Uterus/contractions</a:t>
            </a:r>
          </a:p>
          <a:p>
            <a:pPr lvl="1"/>
            <a:r>
              <a:rPr lang="en-US" dirty="0">
                <a:solidFill>
                  <a:schemeClr val="tx1"/>
                </a:solidFill>
              </a:rPr>
              <a:t>Psyche:</a:t>
            </a:r>
          </a:p>
          <a:p>
            <a:pPr lvl="2"/>
            <a:r>
              <a:rPr lang="en-US" dirty="0">
                <a:solidFill>
                  <a:schemeClr val="tx1"/>
                </a:solidFill>
              </a:rPr>
              <a:t>The mother’s mental status</a:t>
            </a:r>
          </a:p>
        </p:txBody>
      </p:sp>
    </p:spTree>
    <p:extLst>
      <p:ext uri="{BB962C8B-B14F-4D97-AF65-F5344CB8AC3E}">
        <p14:creationId xmlns:p14="http://schemas.microsoft.com/office/powerpoint/2010/main" val="25917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F978-82C8-4C15-B9C5-A3060DF86465}"/>
              </a:ext>
            </a:extLst>
          </p:cNvPr>
          <p:cNvSpPr>
            <a:spLocks noGrp="1"/>
          </p:cNvSpPr>
          <p:nvPr>
            <p:ph type="title"/>
          </p:nvPr>
        </p:nvSpPr>
        <p:spPr/>
        <p:txBody>
          <a:bodyPr/>
          <a:lstStyle/>
          <a:p>
            <a:r>
              <a:rPr lang="en-US" dirty="0">
                <a:solidFill>
                  <a:schemeClr val="accent3"/>
                </a:solidFill>
              </a:rPr>
              <a:t>Passenger</a:t>
            </a:r>
          </a:p>
        </p:txBody>
      </p:sp>
      <p:sp>
        <p:nvSpPr>
          <p:cNvPr id="3" name="Content Placeholder 2">
            <a:extLst>
              <a:ext uri="{FF2B5EF4-FFF2-40B4-BE49-F238E27FC236}">
                <a16:creationId xmlns:a16="http://schemas.microsoft.com/office/drawing/2014/main" id="{20A5F7F5-6E82-4572-9D86-0179DB76B40B}"/>
              </a:ext>
            </a:extLst>
          </p:cNvPr>
          <p:cNvSpPr>
            <a:spLocks noGrp="1"/>
          </p:cNvSpPr>
          <p:nvPr>
            <p:ph idx="1"/>
          </p:nvPr>
        </p:nvSpPr>
        <p:spPr/>
        <p:txBody>
          <a:bodyPr/>
          <a:lstStyle/>
          <a:p>
            <a:pPr lvl="1"/>
            <a:r>
              <a:rPr lang="en-US" dirty="0"/>
              <a:t>Ideally, the baby needs to rotate his/her head to get “in position.”</a:t>
            </a:r>
          </a:p>
          <a:p>
            <a:pPr lvl="1"/>
            <a:r>
              <a:rPr lang="en-US" dirty="0"/>
              <a:t>Ideally, the baby should be in the occiput anterior position; however, one can deliver with the baby in the occiput posterior position, but this can cause an increase in back pain while in labor and a longer labor.</a:t>
            </a:r>
          </a:p>
          <a:p>
            <a:pPr lvl="1"/>
            <a:r>
              <a:rPr lang="en-US" dirty="0"/>
              <a:t>The baby has to be head down </a:t>
            </a:r>
            <a:br>
              <a:rPr lang="en-US" dirty="0"/>
            </a:br>
            <a:r>
              <a:rPr lang="en-US" dirty="0"/>
              <a:t>to deliver vaginally.</a:t>
            </a:r>
          </a:p>
          <a:p>
            <a:pPr lvl="1"/>
            <a:endParaRPr lang="en-US" dirty="0"/>
          </a:p>
          <a:p>
            <a:endParaRPr lang="en-US" dirty="0"/>
          </a:p>
        </p:txBody>
      </p:sp>
      <p:pic>
        <p:nvPicPr>
          <p:cNvPr id="13" name="Picture Placeholder 12">
            <a:extLst>
              <a:ext uri="{FF2B5EF4-FFF2-40B4-BE49-F238E27FC236}">
                <a16:creationId xmlns:a16="http://schemas.microsoft.com/office/drawing/2014/main" id="{6A6CEE88-28B6-4805-BF0B-6DE50B7C2C8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42" b="42"/>
          <a:stretch>
            <a:fillRect/>
          </a:stretch>
        </p:blipFill>
        <p:spPr>
          <a:xfrm>
            <a:off x="5961888" y="838200"/>
            <a:ext cx="5961888" cy="4678362"/>
          </a:xfrm>
        </p:spPr>
      </p:pic>
      <p:sp>
        <p:nvSpPr>
          <p:cNvPr id="14" name="Rectangle 13">
            <a:extLst>
              <a:ext uri="{FF2B5EF4-FFF2-40B4-BE49-F238E27FC236}">
                <a16:creationId xmlns:a16="http://schemas.microsoft.com/office/drawing/2014/main" id="{A9626991-353C-4CA0-B11F-B286CB801C56}"/>
              </a:ext>
            </a:extLst>
          </p:cNvPr>
          <p:cNvSpPr/>
          <p:nvPr/>
        </p:nvSpPr>
        <p:spPr>
          <a:xfrm>
            <a:off x="6338189" y="4949566"/>
            <a:ext cx="2085827" cy="369332"/>
          </a:xfrm>
          <a:prstGeom prst="rect">
            <a:avLst/>
          </a:prstGeom>
        </p:spPr>
        <p:txBody>
          <a:bodyPr wrap="none">
            <a:spAutoFit/>
          </a:bodyPr>
          <a:lstStyle/>
          <a:p>
            <a:r>
              <a:rPr lang="en-US" dirty="0"/>
              <a:t>occiput anterior </a:t>
            </a:r>
          </a:p>
        </p:txBody>
      </p:sp>
      <p:sp>
        <p:nvSpPr>
          <p:cNvPr id="15" name="Rectangle 14">
            <a:extLst>
              <a:ext uri="{FF2B5EF4-FFF2-40B4-BE49-F238E27FC236}">
                <a16:creationId xmlns:a16="http://schemas.microsoft.com/office/drawing/2014/main" id="{B94F5FD8-1948-4AFD-AA7E-4069705C727F}"/>
              </a:ext>
            </a:extLst>
          </p:cNvPr>
          <p:cNvSpPr/>
          <p:nvPr/>
        </p:nvSpPr>
        <p:spPr>
          <a:xfrm>
            <a:off x="9117004" y="4949566"/>
            <a:ext cx="2206053" cy="369332"/>
          </a:xfrm>
          <a:prstGeom prst="rect">
            <a:avLst/>
          </a:prstGeom>
        </p:spPr>
        <p:txBody>
          <a:bodyPr wrap="none">
            <a:spAutoFit/>
          </a:bodyPr>
          <a:lstStyle/>
          <a:p>
            <a:r>
              <a:rPr lang="en-US" dirty="0"/>
              <a:t>occiput posterior </a:t>
            </a:r>
          </a:p>
        </p:txBody>
      </p:sp>
    </p:spTree>
    <p:extLst>
      <p:ext uri="{BB962C8B-B14F-4D97-AF65-F5344CB8AC3E}">
        <p14:creationId xmlns:p14="http://schemas.microsoft.com/office/powerpoint/2010/main" val="66131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06C48664-D05A-408C-9D00-E74A9893B535}"/>
              </a:ext>
            </a:extLst>
          </p:cNvPr>
          <p:cNvPicPr>
            <a:picLocks noChangeAspect="1"/>
          </p:cNvPicPr>
          <p:nvPr/>
        </p:nvPicPr>
        <p:blipFill>
          <a:blip r:embed="rId2"/>
          <a:stretch>
            <a:fillRect/>
          </a:stretch>
        </p:blipFill>
        <p:spPr>
          <a:xfrm>
            <a:off x="9003535" y="1493838"/>
            <a:ext cx="2975354" cy="2478859"/>
          </a:xfrm>
          <a:prstGeom prst="rect">
            <a:avLst/>
          </a:prstGeom>
        </p:spPr>
      </p:pic>
      <p:sp>
        <p:nvSpPr>
          <p:cNvPr id="2" name="Title 1">
            <a:extLst>
              <a:ext uri="{FF2B5EF4-FFF2-40B4-BE49-F238E27FC236}">
                <a16:creationId xmlns:a16="http://schemas.microsoft.com/office/drawing/2014/main" id="{7066F978-82C8-4C15-B9C5-A3060DF86465}"/>
              </a:ext>
            </a:extLst>
          </p:cNvPr>
          <p:cNvSpPr>
            <a:spLocks noGrp="1"/>
          </p:cNvSpPr>
          <p:nvPr>
            <p:ph type="title"/>
          </p:nvPr>
        </p:nvSpPr>
        <p:spPr/>
        <p:txBody>
          <a:bodyPr/>
          <a:lstStyle/>
          <a:p>
            <a:r>
              <a:rPr lang="en-US" dirty="0">
                <a:solidFill>
                  <a:schemeClr val="accent3"/>
                </a:solidFill>
              </a:rPr>
              <a:t>Passageway</a:t>
            </a:r>
          </a:p>
        </p:txBody>
      </p:sp>
      <p:sp>
        <p:nvSpPr>
          <p:cNvPr id="3" name="Content Placeholder 2">
            <a:extLst>
              <a:ext uri="{FF2B5EF4-FFF2-40B4-BE49-F238E27FC236}">
                <a16:creationId xmlns:a16="http://schemas.microsoft.com/office/drawing/2014/main" id="{20A5F7F5-6E82-4572-9D86-0179DB76B40B}"/>
              </a:ext>
            </a:extLst>
          </p:cNvPr>
          <p:cNvSpPr>
            <a:spLocks noGrp="1"/>
          </p:cNvSpPr>
          <p:nvPr>
            <p:ph idx="1"/>
          </p:nvPr>
        </p:nvSpPr>
        <p:spPr>
          <a:xfrm>
            <a:off x="457199" y="1493838"/>
            <a:ext cx="10231396" cy="4681728"/>
          </a:xfrm>
        </p:spPr>
        <p:txBody>
          <a:bodyPr/>
          <a:lstStyle/>
          <a:p>
            <a:pPr lvl="1"/>
            <a:r>
              <a:rPr lang="en-US" dirty="0"/>
              <a:t>Your pelvis is the passageway for your baby to </a:t>
            </a:r>
            <a:br>
              <a:rPr lang="en-US" dirty="0"/>
            </a:br>
            <a:r>
              <a:rPr lang="en-US" dirty="0"/>
              <a:t>enter this world.</a:t>
            </a:r>
          </a:p>
          <a:p>
            <a:pPr lvl="1"/>
            <a:r>
              <a:rPr lang="en-US" dirty="0"/>
              <a:t>The baby will move “down” in the pelvis </a:t>
            </a:r>
            <a:br>
              <a:rPr lang="en-US" dirty="0"/>
            </a:br>
            <a:r>
              <a:rPr lang="en-US" dirty="0"/>
              <a:t>throughout labor.  </a:t>
            </a:r>
          </a:p>
          <a:p>
            <a:pPr lvl="2"/>
            <a:r>
              <a:rPr lang="en-US" dirty="0"/>
              <a:t>As this occurs, you might feel more pressure due to the </a:t>
            </a:r>
            <a:br>
              <a:rPr lang="en-US" dirty="0"/>
            </a:br>
            <a:r>
              <a:rPr lang="en-US" dirty="0"/>
              <a:t>head pressing down in the vagina and against the rectum.</a:t>
            </a:r>
          </a:p>
          <a:p>
            <a:pPr lvl="1"/>
            <a:r>
              <a:rPr lang="en-US" dirty="0"/>
              <a:t>When your cervix is checked by a healthcare professional, they will assign a “station.” This is in relation to how low the baby is in the pelvis.  </a:t>
            </a:r>
          </a:p>
          <a:p>
            <a:pPr lvl="2"/>
            <a:r>
              <a:rPr lang="en-US" dirty="0"/>
              <a:t>As the baby gets lower and closer to delivery, the numbers are a positive value and the numbers increase in value.</a:t>
            </a:r>
          </a:p>
          <a:p>
            <a:pPr lvl="2"/>
            <a:endParaRPr lang="en-US" dirty="0"/>
          </a:p>
          <a:p>
            <a:pPr lvl="1"/>
            <a:endParaRPr lang="en-US" dirty="0"/>
          </a:p>
          <a:p>
            <a:endParaRPr lang="en-US" dirty="0"/>
          </a:p>
        </p:txBody>
      </p:sp>
    </p:spTree>
    <p:extLst>
      <p:ext uri="{BB962C8B-B14F-4D97-AF65-F5344CB8AC3E}">
        <p14:creationId xmlns:p14="http://schemas.microsoft.com/office/powerpoint/2010/main" val="36917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3"/>
                </a:solidFill>
              </a:rPr>
              <a:t>Powers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The contractions caused by your uterus that cause your cervix to </a:t>
            </a:r>
            <a:br>
              <a:rPr lang="en-US" dirty="0">
                <a:solidFill>
                  <a:schemeClr val="tx1"/>
                </a:solidFill>
              </a:rPr>
            </a:br>
            <a:r>
              <a:rPr lang="en-US" dirty="0">
                <a:solidFill>
                  <a:schemeClr val="tx1"/>
                </a:solidFill>
              </a:rPr>
              <a:t>open up (dilate) and thin out (effacement)</a:t>
            </a:r>
          </a:p>
          <a:p>
            <a:pPr lvl="1"/>
            <a:r>
              <a:rPr lang="en-US" dirty="0">
                <a:solidFill>
                  <a:schemeClr val="tx1"/>
                </a:solidFill>
              </a:rPr>
              <a:t>The cervix must go from closed to 10 centimeters dilated.</a:t>
            </a:r>
          </a:p>
          <a:p>
            <a:pPr lvl="1"/>
            <a:r>
              <a:rPr lang="en-US" dirty="0">
                <a:solidFill>
                  <a:schemeClr val="tx1"/>
                </a:solidFill>
              </a:rPr>
              <a:t>The cervix must go from 0% effaced or thick to 100% effaced.</a:t>
            </a:r>
          </a:p>
          <a:p>
            <a:pPr lvl="1"/>
            <a:r>
              <a:rPr lang="en-US" dirty="0"/>
              <a:t>You can see below how the cervix goes from closed to fully dilated </a:t>
            </a:r>
            <a:br>
              <a:rPr lang="en-US" dirty="0"/>
            </a:br>
            <a:r>
              <a:rPr lang="en-US" dirty="0"/>
              <a:t>and how the cervix also thins out.</a:t>
            </a:r>
          </a:p>
          <a:p>
            <a:pPr marL="0" lvl="1" indent="0">
              <a:buNone/>
            </a:pPr>
            <a:endParaRPr lang="en-US" dirty="0">
              <a:solidFill>
                <a:schemeClr val="tx1"/>
              </a:solidFill>
            </a:endParaRPr>
          </a:p>
        </p:txBody>
      </p:sp>
      <p:pic>
        <p:nvPicPr>
          <p:cNvPr id="4" name="Picture 3">
            <a:extLst>
              <a:ext uri="{FF2B5EF4-FFF2-40B4-BE49-F238E27FC236}">
                <a16:creationId xmlns:a16="http://schemas.microsoft.com/office/drawing/2014/main" id="{3FA6B87B-0188-49C2-84EE-6E7E30F515DD}"/>
              </a:ext>
            </a:extLst>
          </p:cNvPr>
          <p:cNvPicPr>
            <a:picLocks noChangeAspect="1"/>
          </p:cNvPicPr>
          <p:nvPr/>
        </p:nvPicPr>
        <p:blipFill rotWithShape="1">
          <a:blip r:embed="rId2"/>
          <a:srcRect t="14914"/>
          <a:stretch/>
        </p:blipFill>
        <p:spPr>
          <a:xfrm>
            <a:off x="654909" y="4511681"/>
            <a:ext cx="5906529" cy="2097229"/>
          </a:xfrm>
          <a:prstGeom prst="rect">
            <a:avLst/>
          </a:prstGeom>
        </p:spPr>
      </p:pic>
    </p:spTree>
    <p:extLst>
      <p:ext uri="{BB962C8B-B14F-4D97-AF65-F5344CB8AC3E}">
        <p14:creationId xmlns:p14="http://schemas.microsoft.com/office/powerpoint/2010/main" val="352615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F978-82C8-4C15-B9C5-A3060DF86465}"/>
              </a:ext>
            </a:extLst>
          </p:cNvPr>
          <p:cNvSpPr>
            <a:spLocks noGrp="1"/>
          </p:cNvSpPr>
          <p:nvPr>
            <p:ph type="title"/>
          </p:nvPr>
        </p:nvSpPr>
        <p:spPr/>
        <p:txBody>
          <a:bodyPr/>
          <a:lstStyle/>
          <a:p>
            <a:r>
              <a:rPr lang="en-US" dirty="0">
                <a:solidFill>
                  <a:schemeClr val="accent3"/>
                </a:solidFill>
              </a:rPr>
              <a:t>Passageway</a:t>
            </a:r>
          </a:p>
        </p:txBody>
      </p:sp>
      <p:sp>
        <p:nvSpPr>
          <p:cNvPr id="3" name="Content Placeholder 2">
            <a:extLst>
              <a:ext uri="{FF2B5EF4-FFF2-40B4-BE49-F238E27FC236}">
                <a16:creationId xmlns:a16="http://schemas.microsoft.com/office/drawing/2014/main" id="{20A5F7F5-6E82-4572-9D86-0179DB76B40B}"/>
              </a:ext>
            </a:extLst>
          </p:cNvPr>
          <p:cNvSpPr>
            <a:spLocks noGrp="1"/>
          </p:cNvSpPr>
          <p:nvPr>
            <p:ph idx="1"/>
          </p:nvPr>
        </p:nvSpPr>
        <p:spPr>
          <a:xfrm>
            <a:off x="457199" y="1493838"/>
            <a:ext cx="10231396" cy="936035"/>
          </a:xfrm>
        </p:spPr>
        <p:txBody>
          <a:bodyPr/>
          <a:lstStyle/>
          <a:p>
            <a:pPr lvl="1"/>
            <a:r>
              <a:rPr lang="en-US" dirty="0"/>
              <a:t>A fun look at common items and their size in relation </a:t>
            </a:r>
            <a:br>
              <a:rPr lang="en-US" dirty="0"/>
            </a:br>
            <a:r>
              <a:rPr lang="en-US" dirty="0"/>
              <a:t>to centimeters.</a:t>
            </a:r>
          </a:p>
          <a:p>
            <a:pPr marL="182880" lvl="2" indent="0">
              <a:buNone/>
            </a:pPr>
            <a:endParaRPr lang="en-US" dirty="0"/>
          </a:p>
          <a:p>
            <a:pPr lvl="1"/>
            <a:endParaRPr lang="en-US" sz="2800" baseline="-25000" dirty="0"/>
          </a:p>
          <a:p>
            <a:endParaRPr lang="en-US" dirty="0"/>
          </a:p>
        </p:txBody>
      </p:sp>
      <p:sp>
        <p:nvSpPr>
          <p:cNvPr id="4" name="Oval 3">
            <a:extLst>
              <a:ext uri="{FF2B5EF4-FFF2-40B4-BE49-F238E27FC236}">
                <a16:creationId xmlns:a16="http://schemas.microsoft.com/office/drawing/2014/main" id="{99C14855-A0AF-41AA-A3AB-4323A39F89CE}"/>
              </a:ext>
            </a:extLst>
          </p:cNvPr>
          <p:cNvSpPr/>
          <p:nvPr/>
        </p:nvSpPr>
        <p:spPr>
          <a:xfrm>
            <a:off x="8822249" y="2814737"/>
            <a:ext cx="1935162" cy="1935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8" name="Oval 7">
            <a:extLst>
              <a:ext uri="{FF2B5EF4-FFF2-40B4-BE49-F238E27FC236}">
                <a16:creationId xmlns:a16="http://schemas.microsoft.com/office/drawing/2014/main" id="{6E3EAA98-B356-436E-9C77-B39B18620188}"/>
              </a:ext>
            </a:extLst>
          </p:cNvPr>
          <p:cNvSpPr/>
          <p:nvPr/>
        </p:nvSpPr>
        <p:spPr>
          <a:xfrm>
            <a:off x="9533489" y="3538334"/>
            <a:ext cx="537396" cy="505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56510D-73C6-48E3-8B5D-3C21B993D1D2}"/>
              </a:ext>
            </a:extLst>
          </p:cNvPr>
          <p:cNvSpPr/>
          <p:nvPr/>
        </p:nvSpPr>
        <p:spPr>
          <a:xfrm>
            <a:off x="6505096" y="3344915"/>
            <a:ext cx="1353485" cy="1353485"/>
          </a:xfrm>
          <a:prstGeom prst="ellipse">
            <a:avLst/>
          </a:prstGeom>
          <a:solidFill>
            <a:srgbClr val="006BB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465FD01-F1B7-467E-B360-6CE8A497DAA0}"/>
              </a:ext>
            </a:extLst>
          </p:cNvPr>
          <p:cNvSpPr/>
          <p:nvPr/>
        </p:nvSpPr>
        <p:spPr>
          <a:xfrm>
            <a:off x="6882400" y="4062905"/>
            <a:ext cx="605482" cy="4559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7C47D52-EB39-485D-8CC9-471734D24708}"/>
              </a:ext>
            </a:extLst>
          </p:cNvPr>
          <p:cNvSpPr/>
          <p:nvPr/>
        </p:nvSpPr>
        <p:spPr>
          <a:xfrm rot="5400000">
            <a:off x="6834488" y="3606548"/>
            <a:ext cx="691977" cy="440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67C5CC25-2FB9-4BEF-AB3B-44A6BD511E1B}"/>
              </a:ext>
            </a:extLst>
          </p:cNvPr>
          <p:cNvSpPr/>
          <p:nvPr/>
        </p:nvSpPr>
        <p:spPr>
          <a:xfrm rot="16200000">
            <a:off x="7018675" y="3571605"/>
            <a:ext cx="323603" cy="323603"/>
          </a:xfrm>
          <a:prstGeom prst="flowChartDelay">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BE4631-5FA0-488E-B806-2F2F2C42F6AD}"/>
              </a:ext>
            </a:extLst>
          </p:cNvPr>
          <p:cNvSpPr/>
          <p:nvPr/>
        </p:nvSpPr>
        <p:spPr>
          <a:xfrm>
            <a:off x="7129535" y="3988763"/>
            <a:ext cx="111211" cy="111211"/>
          </a:xfrm>
          <a:prstGeom prst="ellipse">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B3085F5-ABF5-4A52-B84C-88EAEDCC6627}"/>
              </a:ext>
            </a:extLst>
          </p:cNvPr>
          <p:cNvSpPr/>
          <p:nvPr/>
        </p:nvSpPr>
        <p:spPr>
          <a:xfrm>
            <a:off x="4630881" y="3938620"/>
            <a:ext cx="811279" cy="8112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EE524B-4C5C-4DAF-8025-C4DE6B0A3653}"/>
              </a:ext>
            </a:extLst>
          </p:cNvPr>
          <p:cNvSpPr/>
          <p:nvPr/>
        </p:nvSpPr>
        <p:spPr>
          <a:xfrm>
            <a:off x="2679964" y="4252193"/>
            <a:ext cx="539431" cy="539431"/>
          </a:xfrm>
          <a:prstGeom prst="ellipse">
            <a:avLst/>
          </a:pr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8F54805-FC35-4BBF-B454-A511E38452AD}"/>
              </a:ext>
            </a:extLst>
          </p:cNvPr>
          <p:cNvSpPr/>
          <p:nvPr/>
        </p:nvSpPr>
        <p:spPr>
          <a:xfrm>
            <a:off x="830598" y="4497095"/>
            <a:ext cx="279940" cy="2799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74430D-617E-4977-9236-F78B08FD8864}"/>
              </a:ext>
            </a:extLst>
          </p:cNvPr>
          <p:cNvSpPr/>
          <p:nvPr/>
        </p:nvSpPr>
        <p:spPr>
          <a:xfrm>
            <a:off x="869373" y="4538137"/>
            <a:ext cx="202390" cy="197855"/>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Rectangle 17">
            <a:extLst>
              <a:ext uri="{FF2B5EF4-FFF2-40B4-BE49-F238E27FC236}">
                <a16:creationId xmlns:a16="http://schemas.microsoft.com/office/drawing/2014/main" id="{564B793E-786F-41AB-BF6D-853A24DBD6C3}"/>
              </a:ext>
            </a:extLst>
          </p:cNvPr>
          <p:cNvSpPr/>
          <p:nvPr/>
        </p:nvSpPr>
        <p:spPr>
          <a:xfrm>
            <a:off x="444059" y="4823040"/>
            <a:ext cx="1069524" cy="646331"/>
          </a:xfrm>
          <a:prstGeom prst="rect">
            <a:avLst/>
          </a:prstGeom>
        </p:spPr>
        <p:txBody>
          <a:bodyPr wrap="none">
            <a:spAutoFit/>
          </a:bodyPr>
          <a:lstStyle/>
          <a:p>
            <a:pPr algn="ctr"/>
            <a:r>
              <a:rPr lang="en-US" dirty="0"/>
              <a:t>Cheerio</a:t>
            </a:r>
            <a:br>
              <a:rPr lang="en-US" dirty="0"/>
            </a:br>
            <a:r>
              <a:rPr lang="en-US" dirty="0"/>
              <a:t>1 cm</a:t>
            </a:r>
          </a:p>
        </p:txBody>
      </p:sp>
      <p:sp>
        <p:nvSpPr>
          <p:cNvPr id="19" name="Rectangle 18">
            <a:extLst>
              <a:ext uri="{FF2B5EF4-FFF2-40B4-BE49-F238E27FC236}">
                <a16:creationId xmlns:a16="http://schemas.microsoft.com/office/drawing/2014/main" id="{2FD09782-A387-4F78-96D1-0D658FA2ACAC}"/>
              </a:ext>
            </a:extLst>
          </p:cNvPr>
          <p:cNvSpPr/>
          <p:nvPr/>
        </p:nvSpPr>
        <p:spPr>
          <a:xfrm>
            <a:off x="1961267" y="4844461"/>
            <a:ext cx="1976824" cy="646331"/>
          </a:xfrm>
          <a:prstGeom prst="rect">
            <a:avLst/>
          </a:prstGeom>
        </p:spPr>
        <p:txBody>
          <a:bodyPr wrap="none">
            <a:spAutoFit/>
          </a:bodyPr>
          <a:lstStyle/>
          <a:p>
            <a:pPr algn="ctr"/>
            <a:r>
              <a:rPr lang="en-US" dirty="0"/>
              <a:t>Slice of Banana</a:t>
            </a:r>
            <a:br>
              <a:rPr lang="en-US" dirty="0"/>
            </a:br>
            <a:r>
              <a:rPr lang="en-US" dirty="0"/>
              <a:t>3 cm</a:t>
            </a:r>
          </a:p>
        </p:txBody>
      </p:sp>
      <p:sp>
        <p:nvSpPr>
          <p:cNvPr id="20" name="Rectangle 19">
            <a:extLst>
              <a:ext uri="{FF2B5EF4-FFF2-40B4-BE49-F238E27FC236}">
                <a16:creationId xmlns:a16="http://schemas.microsoft.com/office/drawing/2014/main" id="{D4751C69-16D9-482E-B0E8-51164A2598F1}"/>
              </a:ext>
            </a:extLst>
          </p:cNvPr>
          <p:cNvSpPr/>
          <p:nvPr/>
        </p:nvSpPr>
        <p:spPr>
          <a:xfrm>
            <a:off x="4502496" y="4847186"/>
            <a:ext cx="1068049" cy="646331"/>
          </a:xfrm>
          <a:prstGeom prst="rect">
            <a:avLst/>
          </a:prstGeom>
        </p:spPr>
        <p:txBody>
          <a:bodyPr wrap="none">
            <a:spAutoFit/>
          </a:bodyPr>
          <a:lstStyle/>
          <a:p>
            <a:pPr algn="ctr"/>
            <a:r>
              <a:rPr lang="en-US" dirty="0"/>
              <a:t>Cracker</a:t>
            </a:r>
            <a:br>
              <a:rPr lang="en-US" dirty="0"/>
            </a:br>
            <a:r>
              <a:rPr lang="en-US" dirty="0"/>
              <a:t>4 cm</a:t>
            </a:r>
          </a:p>
        </p:txBody>
      </p:sp>
      <p:sp>
        <p:nvSpPr>
          <p:cNvPr id="21" name="Rectangle 20">
            <a:extLst>
              <a:ext uri="{FF2B5EF4-FFF2-40B4-BE49-F238E27FC236}">
                <a16:creationId xmlns:a16="http://schemas.microsoft.com/office/drawing/2014/main" id="{EFC1BFA6-C3A2-4F60-82F9-5F269C7E4E0F}"/>
              </a:ext>
            </a:extLst>
          </p:cNvPr>
          <p:cNvSpPr/>
          <p:nvPr/>
        </p:nvSpPr>
        <p:spPr>
          <a:xfrm>
            <a:off x="6555947" y="4844460"/>
            <a:ext cx="1249060" cy="646331"/>
          </a:xfrm>
          <a:prstGeom prst="rect">
            <a:avLst/>
          </a:prstGeom>
        </p:spPr>
        <p:txBody>
          <a:bodyPr wrap="none">
            <a:spAutoFit/>
          </a:bodyPr>
          <a:lstStyle/>
          <a:p>
            <a:pPr algn="ctr"/>
            <a:r>
              <a:rPr lang="en-US" dirty="0"/>
              <a:t>Soda can</a:t>
            </a:r>
            <a:br>
              <a:rPr lang="en-US" dirty="0"/>
            </a:br>
            <a:r>
              <a:rPr lang="en-US" dirty="0"/>
              <a:t>7 cm</a:t>
            </a:r>
          </a:p>
        </p:txBody>
      </p:sp>
      <p:sp>
        <p:nvSpPr>
          <p:cNvPr id="22" name="Rectangle 21">
            <a:extLst>
              <a:ext uri="{FF2B5EF4-FFF2-40B4-BE49-F238E27FC236}">
                <a16:creationId xmlns:a16="http://schemas.microsoft.com/office/drawing/2014/main" id="{78316559-0635-4C58-82D5-BB34AAE84198}"/>
              </a:ext>
            </a:extLst>
          </p:cNvPr>
          <p:cNvSpPr/>
          <p:nvPr/>
        </p:nvSpPr>
        <p:spPr>
          <a:xfrm>
            <a:off x="9397102" y="4834325"/>
            <a:ext cx="906017" cy="646331"/>
          </a:xfrm>
          <a:prstGeom prst="rect">
            <a:avLst/>
          </a:prstGeom>
        </p:spPr>
        <p:txBody>
          <a:bodyPr wrap="none">
            <a:spAutoFit/>
          </a:bodyPr>
          <a:lstStyle/>
          <a:p>
            <a:pPr algn="ctr"/>
            <a:r>
              <a:rPr lang="en-US" dirty="0"/>
              <a:t>Bagel</a:t>
            </a:r>
            <a:br>
              <a:rPr lang="en-US" dirty="0"/>
            </a:br>
            <a:r>
              <a:rPr lang="en-US" dirty="0"/>
              <a:t>10 cm</a:t>
            </a:r>
          </a:p>
        </p:txBody>
      </p:sp>
      <p:sp>
        <p:nvSpPr>
          <p:cNvPr id="23" name="Oval 22">
            <a:extLst>
              <a:ext uri="{FF2B5EF4-FFF2-40B4-BE49-F238E27FC236}">
                <a16:creationId xmlns:a16="http://schemas.microsoft.com/office/drawing/2014/main" id="{9B1826E3-CDF1-4E4B-A24B-C7D070D73C08}"/>
              </a:ext>
            </a:extLst>
          </p:cNvPr>
          <p:cNvSpPr/>
          <p:nvPr/>
        </p:nvSpPr>
        <p:spPr>
          <a:xfrm>
            <a:off x="4953253" y="4172817"/>
            <a:ext cx="114047" cy="114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0D4E9183-ABC3-45F2-A5EE-8A79BFD449D7}"/>
              </a:ext>
            </a:extLst>
          </p:cNvPr>
          <p:cNvSpPr/>
          <p:nvPr/>
        </p:nvSpPr>
        <p:spPr>
          <a:xfrm>
            <a:off x="5105653" y="4325217"/>
            <a:ext cx="114047" cy="114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E4029BD-BDE2-463F-9EE8-35DD1D16E903}"/>
              </a:ext>
            </a:extLst>
          </p:cNvPr>
          <p:cNvSpPr/>
          <p:nvPr/>
        </p:nvSpPr>
        <p:spPr>
          <a:xfrm>
            <a:off x="4953253" y="4439264"/>
            <a:ext cx="114047" cy="114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62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3"/>
                </a:solidFill>
              </a:rPr>
              <a:t>Psyche</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8204886" cy="4681728"/>
          </a:xfrm>
        </p:spPr>
        <p:txBody>
          <a:bodyPr/>
          <a:lstStyle/>
          <a:p>
            <a:pPr lvl="1"/>
            <a:r>
              <a:rPr lang="en-US" dirty="0">
                <a:solidFill>
                  <a:schemeClr val="tx1"/>
                </a:solidFill>
              </a:rPr>
              <a:t>The mother’s attitude towards labor and her preparation for labor</a:t>
            </a:r>
          </a:p>
          <a:p>
            <a:pPr lvl="1"/>
            <a:r>
              <a:rPr lang="en-US" dirty="0">
                <a:solidFill>
                  <a:schemeClr val="tx1"/>
                </a:solidFill>
              </a:rPr>
              <a:t>One’s culture and previous experiences can play a role in this.</a:t>
            </a:r>
          </a:p>
          <a:p>
            <a:pPr lvl="1"/>
            <a:r>
              <a:rPr lang="en-US" dirty="0">
                <a:solidFill>
                  <a:schemeClr val="tx1"/>
                </a:solidFill>
              </a:rPr>
              <a:t>Being prepared and more relaxed will help with your attitude toward this experience.</a:t>
            </a:r>
          </a:p>
          <a:p>
            <a:pPr marL="0" lvl="1" indent="0">
              <a:buNone/>
            </a:pPr>
            <a:endParaRPr lang="en-US" dirty="0">
              <a:solidFill>
                <a:schemeClr val="tx1"/>
              </a:solidFill>
            </a:endParaRPr>
          </a:p>
        </p:txBody>
      </p:sp>
    </p:spTree>
    <p:extLst>
      <p:ext uri="{BB962C8B-B14F-4D97-AF65-F5344CB8AC3E}">
        <p14:creationId xmlns:p14="http://schemas.microsoft.com/office/powerpoint/2010/main" val="138870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Timing of contractions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Frequency is how often the contractions occur.</a:t>
            </a:r>
          </a:p>
          <a:p>
            <a:pPr lvl="2"/>
            <a:r>
              <a:rPr lang="en-US" dirty="0">
                <a:solidFill>
                  <a:schemeClr val="tx1"/>
                </a:solidFill>
              </a:rPr>
              <a:t>When you begin feeling contractions, you want to time them from the beginning of one contraction to the beginning of the next one.</a:t>
            </a:r>
          </a:p>
          <a:p>
            <a:pPr lvl="1"/>
            <a:r>
              <a:rPr lang="en-US" dirty="0">
                <a:solidFill>
                  <a:schemeClr val="tx1"/>
                </a:solidFill>
              </a:rPr>
              <a:t>Duration is how long the contraction lasts.</a:t>
            </a:r>
          </a:p>
          <a:p>
            <a:pPr lvl="1"/>
            <a:r>
              <a:rPr lang="en-US" dirty="0">
                <a:solidFill>
                  <a:schemeClr val="tx1"/>
                </a:solidFill>
              </a:rPr>
              <a:t>Typically, patients are told to come in when contractions are consistently 3-5 </a:t>
            </a:r>
            <a:r>
              <a:rPr lang="en-US" dirty="0" err="1">
                <a:solidFill>
                  <a:schemeClr val="tx1"/>
                </a:solidFill>
              </a:rPr>
              <a:t>minutesapart</a:t>
            </a:r>
            <a:r>
              <a:rPr lang="en-US" dirty="0">
                <a:solidFill>
                  <a:schemeClr val="tx1"/>
                </a:solidFill>
              </a:rPr>
              <a:t> and last for about 60 seconds.</a:t>
            </a:r>
          </a:p>
          <a:p>
            <a:pPr marL="0" lvl="1" indent="0">
              <a:buNone/>
            </a:pPr>
            <a:endParaRPr lang="en-US" dirty="0">
              <a:solidFill>
                <a:schemeClr val="tx1"/>
              </a:solidFill>
            </a:endParaRPr>
          </a:p>
        </p:txBody>
      </p:sp>
      <p:pic>
        <p:nvPicPr>
          <p:cNvPr id="4" name="Content Placeholder 5">
            <a:extLst>
              <a:ext uri="{FF2B5EF4-FFF2-40B4-BE49-F238E27FC236}">
                <a16:creationId xmlns:a16="http://schemas.microsoft.com/office/drawing/2014/main" id="{E63B5104-357E-483D-A5ED-05678D534733}"/>
              </a:ext>
            </a:extLst>
          </p:cNvPr>
          <p:cNvPicPr>
            <a:picLocks noChangeAspect="1"/>
          </p:cNvPicPr>
          <p:nvPr/>
        </p:nvPicPr>
        <p:blipFill rotWithShape="1">
          <a:blip r:embed="rId2"/>
          <a:srcRect t="14782"/>
          <a:stretch/>
        </p:blipFill>
        <p:spPr>
          <a:xfrm>
            <a:off x="350108" y="4359378"/>
            <a:ext cx="5745892" cy="2399767"/>
          </a:xfrm>
          <a:prstGeom prst="rect">
            <a:avLst/>
          </a:prstGeom>
        </p:spPr>
      </p:pic>
    </p:spTree>
    <p:extLst>
      <p:ext uri="{BB962C8B-B14F-4D97-AF65-F5344CB8AC3E}">
        <p14:creationId xmlns:p14="http://schemas.microsoft.com/office/powerpoint/2010/main" val="87599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Bag of water breaking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The bag of water might or might not break on its own.</a:t>
            </a:r>
          </a:p>
          <a:p>
            <a:pPr lvl="1"/>
            <a:r>
              <a:rPr lang="en-US" dirty="0">
                <a:solidFill>
                  <a:schemeClr val="tx1"/>
                </a:solidFill>
              </a:rPr>
              <a:t>Some women experience the bag of water breaking without contractions, while others might have contractions when the bag </a:t>
            </a:r>
            <a:br>
              <a:rPr lang="en-US" dirty="0">
                <a:solidFill>
                  <a:schemeClr val="tx1"/>
                </a:solidFill>
              </a:rPr>
            </a:br>
            <a:r>
              <a:rPr lang="en-US" dirty="0">
                <a:solidFill>
                  <a:schemeClr val="tx1"/>
                </a:solidFill>
              </a:rPr>
              <a:t>of waters breaks.</a:t>
            </a:r>
          </a:p>
          <a:p>
            <a:pPr lvl="1"/>
            <a:r>
              <a:rPr lang="en-US" dirty="0">
                <a:solidFill>
                  <a:schemeClr val="tx1"/>
                </a:solidFill>
              </a:rPr>
              <a:t>You might experience a large gush of fluid, a constant trickle or the feeling that your pants are constantly damp.</a:t>
            </a:r>
          </a:p>
          <a:p>
            <a:pPr marL="0" lvl="1" indent="0">
              <a:buNone/>
            </a:pPr>
            <a:endParaRPr lang="en-US" dirty="0">
              <a:solidFill>
                <a:schemeClr val="tx1"/>
              </a:solidFill>
            </a:endParaRPr>
          </a:p>
        </p:txBody>
      </p:sp>
      <p:sp>
        <p:nvSpPr>
          <p:cNvPr id="5" name="Content Placeholder 4">
            <a:extLst>
              <a:ext uri="{FF2B5EF4-FFF2-40B4-BE49-F238E27FC236}">
                <a16:creationId xmlns:a16="http://schemas.microsoft.com/office/drawing/2014/main" id="{FBEC9733-B834-438A-A600-307107DE5E67}"/>
              </a:ext>
            </a:extLst>
          </p:cNvPr>
          <p:cNvSpPr>
            <a:spLocks noGrp="1"/>
          </p:cNvSpPr>
          <p:nvPr>
            <p:ph idx="13"/>
          </p:nvPr>
        </p:nvSpPr>
        <p:spPr>
          <a:xfrm>
            <a:off x="6670672" y="1485900"/>
            <a:ext cx="5521328" cy="4681728"/>
          </a:xfrm>
        </p:spPr>
        <p:txBody>
          <a:bodyPr/>
          <a:lstStyle/>
          <a:p>
            <a:r>
              <a:rPr lang="en-US" dirty="0">
                <a:solidFill>
                  <a:schemeClr val="accent2"/>
                </a:solidFill>
              </a:rPr>
              <a:t>Remember COAT:</a:t>
            </a:r>
          </a:p>
          <a:p>
            <a:r>
              <a:rPr lang="en-US" dirty="0">
                <a:solidFill>
                  <a:schemeClr val="accent2"/>
                </a:solidFill>
              </a:rPr>
              <a:t>C</a:t>
            </a:r>
            <a:r>
              <a:rPr lang="en-US" dirty="0">
                <a:solidFill>
                  <a:schemeClr val="tx1"/>
                </a:solidFill>
              </a:rPr>
              <a:t> = Color of the fluid</a:t>
            </a:r>
          </a:p>
          <a:p>
            <a:r>
              <a:rPr lang="en-US" dirty="0">
                <a:solidFill>
                  <a:schemeClr val="accent2"/>
                </a:solidFill>
              </a:rPr>
              <a:t>O</a:t>
            </a:r>
            <a:r>
              <a:rPr lang="en-US" dirty="0">
                <a:solidFill>
                  <a:schemeClr val="tx1"/>
                </a:solidFill>
              </a:rPr>
              <a:t> = Odor of the fluid</a:t>
            </a:r>
          </a:p>
          <a:p>
            <a:r>
              <a:rPr lang="en-US" dirty="0">
                <a:solidFill>
                  <a:schemeClr val="accent2"/>
                </a:solidFill>
              </a:rPr>
              <a:t>A</a:t>
            </a:r>
            <a:r>
              <a:rPr lang="en-US" dirty="0">
                <a:solidFill>
                  <a:schemeClr val="tx1"/>
                </a:solidFill>
              </a:rPr>
              <a:t> = Amount of fluid</a:t>
            </a:r>
          </a:p>
          <a:p>
            <a:r>
              <a:rPr lang="en-US" dirty="0">
                <a:solidFill>
                  <a:schemeClr val="accent2"/>
                </a:solidFill>
              </a:rPr>
              <a:t>T</a:t>
            </a:r>
            <a:r>
              <a:rPr lang="en-US" dirty="0">
                <a:solidFill>
                  <a:schemeClr val="tx1"/>
                </a:solidFill>
              </a:rPr>
              <a:t> = What time you noticed the fluid</a:t>
            </a:r>
          </a:p>
          <a:p>
            <a:endParaRPr lang="en-US" dirty="0"/>
          </a:p>
        </p:txBody>
      </p:sp>
    </p:spTree>
    <p:extLst>
      <p:ext uri="{BB962C8B-B14F-4D97-AF65-F5344CB8AC3E}">
        <p14:creationId xmlns:p14="http://schemas.microsoft.com/office/powerpoint/2010/main" val="147525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When to go to the hospital</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Contractions that are:</a:t>
            </a:r>
          </a:p>
          <a:p>
            <a:pPr lvl="2"/>
            <a:r>
              <a:rPr lang="en-US" dirty="0">
                <a:solidFill>
                  <a:schemeClr val="tx1"/>
                </a:solidFill>
              </a:rPr>
              <a:t>5-1-1: every five minutes, that last for</a:t>
            </a:r>
            <a:br>
              <a:rPr lang="en-US" dirty="0">
                <a:solidFill>
                  <a:schemeClr val="tx1"/>
                </a:solidFill>
              </a:rPr>
            </a:br>
            <a:r>
              <a:rPr lang="en-US" dirty="0">
                <a:solidFill>
                  <a:schemeClr val="tx1"/>
                </a:solidFill>
              </a:rPr>
              <a:t>one minute, for one hour</a:t>
            </a:r>
          </a:p>
          <a:p>
            <a:pPr lvl="2"/>
            <a:r>
              <a:rPr lang="en-US" dirty="0">
                <a:solidFill>
                  <a:schemeClr val="tx1"/>
                </a:solidFill>
              </a:rPr>
              <a:t>Some patients might need to go to the hospital sooner </a:t>
            </a:r>
            <a:br>
              <a:rPr lang="en-US" dirty="0">
                <a:solidFill>
                  <a:schemeClr val="tx1"/>
                </a:solidFill>
              </a:rPr>
            </a:br>
            <a:r>
              <a:rPr lang="en-US" dirty="0">
                <a:solidFill>
                  <a:schemeClr val="tx1"/>
                </a:solidFill>
              </a:rPr>
              <a:t>especially if they experience:</a:t>
            </a:r>
          </a:p>
        </p:txBody>
      </p:sp>
      <p:sp>
        <p:nvSpPr>
          <p:cNvPr id="6" name="Content Placeholder 2">
            <a:extLst>
              <a:ext uri="{FF2B5EF4-FFF2-40B4-BE49-F238E27FC236}">
                <a16:creationId xmlns:a16="http://schemas.microsoft.com/office/drawing/2014/main" id="{50A7B835-C187-4785-A91A-3410935A34F9}"/>
              </a:ext>
            </a:extLst>
          </p:cNvPr>
          <p:cNvSpPr txBox="1">
            <a:spLocks/>
          </p:cNvSpPr>
          <p:nvPr/>
        </p:nvSpPr>
        <p:spPr>
          <a:xfrm>
            <a:off x="497316" y="4016681"/>
            <a:ext cx="5162075" cy="2397505"/>
          </a:xfrm>
          <a:prstGeom prst="rect">
            <a:avLst/>
          </a:prstGeom>
        </p:spPr>
        <p:txBody>
          <a:bodyPr vert="horz" lIns="0" tIns="0" rIns="0" bIns="0" rtlCol="0">
            <a:noAutofit/>
          </a:bodyPr>
          <a:lst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182880" indent="-182880" algn="l" defTabSz="914400" rtl="0" eaLnBrk="1" latinLnBrk="0" hangingPunct="1">
              <a:lnSpc>
                <a:spcPts val="3000"/>
              </a:lnSpc>
              <a:spcBef>
                <a:spcPts val="0"/>
              </a:spcBef>
              <a:spcAft>
                <a:spcPts val="1200"/>
              </a:spcAft>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365760" indent="-182880" algn="l" defTabSz="914400" rtl="0" eaLnBrk="1" latinLnBrk="0" hangingPunct="1">
              <a:lnSpc>
                <a:spcPts val="2800"/>
              </a:lnSpc>
              <a:spcBef>
                <a:spcPts val="0"/>
              </a:spcBef>
              <a:spcAft>
                <a:spcPts val="1200"/>
              </a:spcAft>
              <a:buFont typeface="Verdana" panose="020B0604030504040204" pitchFamily="34" charset="0"/>
              <a:buChar char="–"/>
              <a:defRPr sz="2200"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548640" indent="-182880" algn="l" defTabSz="914400" rtl="0" eaLnBrk="1" latinLnBrk="0" hangingPunct="1">
              <a:lnSpc>
                <a:spcPts val="2600"/>
              </a:lnSpc>
              <a:spcBef>
                <a:spcPts val="0"/>
              </a:spcBef>
              <a:spcAft>
                <a:spcPts val="1200"/>
              </a:spcAft>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731520" indent="-182880" algn="l" defTabSz="914400" rtl="0" eaLnBrk="1" latinLnBrk="0" hangingPunct="1">
              <a:lnSpc>
                <a:spcPts val="2300"/>
              </a:lnSpc>
              <a:spcBef>
                <a:spcPts val="0"/>
              </a:spcBef>
              <a:spcAft>
                <a:spcPts val="1200"/>
              </a:spcAft>
              <a:buFont typeface="Verdana" panose="020B0604030504040204" pitchFamily="34" charset="0"/>
              <a:buChar char="–"/>
              <a:defRPr sz="18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6pPr>
            <a:lvl7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7pPr>
            <a:lvl8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8pPr>
            <a:lvl9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9pPr>
          </a:lstStyle>
          <a:p>
            <a:pPr lvl="3"/>
            <a:r>
              <a:rPr lang="en-US" dirty="0">
                <a:solidFill>
                  <a:schemeClr val="tx1"/>
                </a:solidFill>
              </a:rPr>
              <a:t>Intense pain that can’t be handled at home, despite contractions </a:t>
            </a:r>
            <a:br>
              <a:rPr lang="en-US" dirty="0">
                <a:solidFill>
                  <a:schemeClr val="tx1"/>
                </a:solidFill>
              </a:rPr>
            </a:br>
            <a:r>
              <a:rPr lang="en-US" dirty="0">
                <a:solidFill>
                  <a:schemeClr val="tx1"/>
                </a:solidFill>
              </a:rPr>
              <a:t>being further apart</a:t>
            </a:r>
          </a:p>
          <a:p>
            <a:pPr lvl="3"/>
            <a:r>
              <a:rPr lang="en-US" dirty="0">
                <a:solidFill>
                  <a:schemeClr val="tx1"/>
                </a:solidFill>
              </a:rPr>
              <a:t>Leaking of fluid</a:t>
            </a:r>
          </a:p>
          <a:p>
            <a:pPr lvl="3"/>
            <a:r>
              <a:rPr lang="en-US" dirty="0">
                <a:solidFill>
                  <a:schemeClr val="tx1"/>
                </a:solidFill>
              </a:rPr>
              <a:t>Vaginal bleeding</a:t>
            </a:r>
          </a:p>
        </p:txBody>
      </p:sp>
      <p:sp>
        <p:nvSpPr>
          <p:cNvPr id="7" name="Content Placeholder 2">
            <a:extLst>
              <a:ext uri="{FF2B5EF4-FFF2-40B4-BE49-F238E27FC236}">
                <a16:creationId xmlns:a16="http://schemas.microsoft.com/office/drawing/2014/main" id="{91693C38-E8C0-4E19-8BD3-D5E3515CD8A2}"/>
              </a:ext>
            </a:extLst>
          </p:cNvPr>
          <p:cNvSpPr txBox="1">
            <a:spLocks/>
          </p:cNvSpPr>
          <p:nvPr/>
        </p:nvSpPr>
        <p:spPr>
          <a:xfrm>
            <a:off x="5659391" y="4016681"/>
            <a:ext cx="4439549" cy="3224372"/>
          </a:xfrm>
          <a:prstGeom prst="rect">
            <a:avLst/>
          </a:prstGeom>
        </p:spPr>
        <p:txBody>
          <a:bodyPr vert="horz" lIns="0" tIns="0" rIns="0" bIns="0" rtlCol="0">
            <a:noAutofit/>
          </a:bodyPr>
          <a:lst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182880" indent="-182880" algn="l" defTabSz="914400" rtl="0" eaLnBrk="1" latinLnBrk="0" hangingPunct="1">
              <a:lnSpc>
                <a:spcPts val="3000"/>
              </a:lnSpc>
              <a:spcBef>
                <a:spcPts val="0"/>
              </a:spcBef>
              <a:spcAft>
                <a:spcPts val="1200"/>
              </a:spcAft>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365760" indent="-182880" algn="l" defTabSz="914400" rtl="0" eaLnBrk="1" latinLnBrk="0" hangingPunct="1">
              <a:lnSpc>
                <a:spcPts val="2800"/>
              </a:lnSpc>
              <a:spcBef>
                <a:spcPts val="0"/>
              </a:spcBef>
              <a:spcAft>
                <a:spcPts val="1200"/>
              </a:spcAft>
              <a:buFont typeface="Verdana" panose="020B0604030504040204" pitchFamily="34" charset="0"/>
              <a:buChar char="–"/>
              <a:defRPr sz="2200"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548640" indent="-182880" algn="l" defTabSz="914400" rtl="0" eaLnBrk="1" latinLnBrk="0" hangingPunct="1">
              <a:lnSpc>
                <a:spcPts val="2600"/>
              </a:lnSpc>
              <a:spcBef>
                <a:spcPts val="0"/>
              </a:spcBef>
              <a:spcAft>
                <a:spcPts val="1200"/>
              </a:spcAft>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731520" indent="-182880" algn="l" defTabSz="914400" rtl="0" eaLnBrk="1" latinLnBrk="0" hangingPunct="1">
              <a:lnSpc>
                <a:spcPts val="2300"/>
              </a:lnSpc>
              <a:spcBef>
                <a:spcPts val="0"/>
              </a:spcBef>
              <a:spcAft>
                <a:spcPts val="1200"/>
              </a:spcAft>
              <a:buFont typeface="Verdana" panose="020B0604030504040204" pitchFamily="34" charset="0"/>
              <a:buChar char="–"/>
              <a:defRPr sz="18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6pPr>
            <a:lvl7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7pPr>
            <a:lvl8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8pPr>
            <a:lvl9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9pPr>
          </a:lstStyle>
          <a:p>
            <a:pPr lvl="3"/>
            <a:r>
              <a:rPr lang="en-US" dirty="0">
                <a:solidFill>
                  <a:schemeClr val="tx1"/>
                </a:solidFill>
              </a:rPr>
              <a:t>Decrease in fetal movements</a:t>
            </a:r>
          </a:p>
          <a:p>
            <a:pPr lvl="3"/>
            <a:r>
              <a:rPr lang="en-US" dirty="0">
                <a:solidFill>
                  <a:schemeClr val="tx1"/>
                </a:solidFill>
              </a:rPr>
              <a:t>Rectal pressure</a:t>
            </a:r>
          </a:p>
          <a:p>
            <a:pPr lvl="3"/>
            <a:r>
              <a:rPr lang="en-US" dirty="0">
                <a:solidFill>
                  <a:schemeClr val="tx1"/>
                </a:solidFill>
              </a:rPr>
              <a:t>Live far from the hospital</a:t>
            </a:r>
          </a:p>
          <a:p>
            <a:pPr lvl="3"/>
            <a:r>
              <a:rPr lang="en-US" dirty="0">
                <a:solidFill>
                  <a:schemeClr val="tx1"/>
                </a:solidFill>
              </a:rPr>
              <a:t>History of fast labors</a:t>
            </a:r>
          </a:p>
          <a:p>
            <a:pPr marL="0" lvl="1" indent="0">
              <a:buFont typeface="Arial" panose="020B0604020202020204" pitchFamily="34" charset="0"/>
              <a:buNone/>
            </a:pPr>
            <a:endParaRPr lang="en-US" dirty="0">
              <a:solidFill>
                <a:schemeClr val="tx1"/>
              </a:solidFill>
            </a:endParaRPr>
          </a:p>
        </p:txBody>
      </p:sp>
      <p:pic>
        <p:nvPicPr>
          <p:cNvPr id="8" name="Picture 7" descr="bh_ic_prmcr_3clr_rgb.png">
            <a:extLst>
              <a:ext uri="{FF2B5EF4-FFF2-40B4-BE49-F238E27FC236}">
                <a16:creationId xmlns:a16="http://schemas.microsoft.com/office/drawing/2014/main" id="{A24AEA21-C3A9-4C96-AD9F-279E07880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448" y="1257300"/>
            <a:ext cx="1844246" cy="1844246"/>
          </a:xfrm>
          <a:prstGeom prst="rect">
            <a:avLst/>
          </a:prstGeom>
        </p:spPr>
      </p:pic>
    </p:spTree>
    <p:extLst>
      <p:ext uri="{BB962C8B-B14F-4D97-AF65-F5344CB8AC3E}">
        <p14:creationId xmlns:p14="http://schemas.microsoft.com/office/powerpoint/2010/main" val="217358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When to go to the hospital</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If you are not having contractions, but you experience:</a:t>
            </a:r>
          </a:p>
          <a:p>
            <a:pPr lvl="2"/>
            <a:r>
              <a:rPr lang="en-US" dirty="0">
                <a:solidFill>
                  <a:schemeClr val="tx1"/>
                </a:solidFill>
              </a:rPr>
              <a:t>Leaking of fluid</a:t>
            </a:r>
          </a:p>
          <a:p>
            <a:pPr lvl="2"/>
            <a:r>
              <a:rPr lang="en-US" dirty="0">
                <a:solidFill>
                  <a:schemeClr val="tx1"/>
                </a:solidFill>
              </a:rPr>
              <a:t>Vaginal bleeding</a:t>
            </a:r>
          </a:p>
          <a:p>
            <a:pPr lvl="2"/>
            <a:r>
              <a:rPr lang="en-US" dirty="0">
                <a:solidFill>
                  <a:schemeClr val="tx1"/>
                </a:solidFill>
              </a:rPr>
              <a:t>Decrease in fetal movements</a:t>
            </a:r>
          </a:p>
          <a:p>
            <a:pPr marL="0" lvl="1" indent="0">
              <a:buNone/>
            </a:pPr>
            <a:endParaRPr lang="en-US" dirty="0">
              <a:solidFill>
                <a:schemeClr val="tx1"/>
              </a:solidFill>
            </a:endParaRPr>
          </a:p>
        </p:txBody>
      </p:sp>
      <p:pic>
        <p:nvPicPr>
          <p:cNvPr id="9" name="Picture 8" descr="bh_ic_prmcr_3clr_rgb.png">
            <a:extLst>
              <a:ext uri="{FF2B5EF4-FFF2-40B4-BE49-F238E27FC236}">
                <a16:creationId xmlns:a16="http://schemas.microsoft.com/office/drawing/2014/main" id="{90D342A2-A47C-4CBF-B7F9-9CCD94DAC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448" y="1257300"/>
            <a:ext cx="1844246" cy="1844246"/>
          </a:xfrm>
          <a:prstGeom prst="rect">
            <a:avLst/>
          </a:prstGeom>
        </p:spPr>
      </p:pic>
    </p:spTree>
    <p:extLst>
      <p:ext uri="{BB962C8B-B14F-4D97-AF65-F5344CB8AC3E}">
        <p14:creationId xmlns:p14="http://schemas.microsoft.com/office/powerpoint/2010/main" val="253064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What can YOU do to be healthy?</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p:txBody>
          <a:bodyPr/>
          <a:lstStyle/>
          <a:p>
            <a:pPr lvl="1"/>
            <a:r>
              <a:rPr lang="en-US" dirty="0"/>
              <a:t>Doctor’s appointments</a:t>
            </a:r>
          </a:p>
          <a:p>
            <a:pPr lvl="2"/>
            <a:r>
              <a:rPr lang="en-US" dirty="0"/>
              <a:t>Either in-person or virtually, depending on your pregnancy and physicians</a:t>
            </a:r>
          </a:p>
          <a:p>
            <a:pPr lvl="1"/>
            <a:r>
              <a:rPr lang="en-US" dirty="0"/>
              <a:t>Exercise</a:t>
            </a:r>
          </a:p>
          <a:p>
            <a:pPr lvl="2"/>
            <a:r>
              <a:rPr lang="en-US" dirty="0"/>
              <a:t>Can continue your normal routine </a:t>
            </a:r>
          </a:p>
          <a:p>
            <a:pPr lvl="1"/>
            <a:r>
              <a:rPr lang="en-US" dirty="0"/>
              <a:t>Diet</a:t>
            </a:r>
          </a:p>
          <a:p>
            <a:pPr lvl="2"/>
            <a:r>
              <a:rPr lang="en-US" dirty="0"/>
              <a:t>Healthy diet = healthy weight gain</a:t>
            </a:r>
          </a:p>
          <a:p>
            <a:pPr lvl="2"/>
            <a:r>
              <a:rPr lang="en-US" dirty="0"/>
              <a:t>A pregnant woman needs about 300 extra calories per day. </a:t>
            </a:r>
          </a:p>
          <a:p>
            <a:pPr lvl="3"/>
            <a:r>
              <a:rPr lang="en-US" dirty="0"/>
              <a:t>Ensure you are getting the “right” extra calories.</a:t>
            </a:r>
          </a:p>
          <a:p>
            <a:endParaRPr lang="en-US" dirty="0"/>
          </a:p>
        </p:txBody>
      </p:sp>
    </p:spTree>
    <p:extLst>
      <p:ext uri="{BB962C8B-B14F-4D97-AF65-F5344CB8AC3E}">
        <p14:creationId xmlns:p14="http://schemas.microsoft.com/office/powerpoint/2010/main" val="25960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What to pack </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135924" y="1430295"/>
            <a:ext cx="5313406" cy="4681728"/>
          </a:xfrm>
        </p:spPr>
        <p:txBody>
          <a:bodyPr/>
          <a:lstStyle/>
          <a:p>
            <a:pPr lvl="3"/>
            <a:r>
              <a:rPr lang="en-US" dirty="0">
                <a:solidFill>
                  <a:schemeClr val="tx2">
                    <a:lumMod val="25000"/>
                  </a:schemeClr>
                </a:solidFill>
              </a:rPr>
              <a:t>Cameras – extra batteries, chargers</a:t>
            </a:r>
          </a:p>
          <a:p>
            <a:pPr lvl="3"/>
            <a:r>
              <a:rPr lang="en-US" dirty="0">
                <a:solidFill>
                  <a:schemeClr val="tx2">
                    <a:lumMod val="25000"/>
                  </a:schemeClr>
                </a:solidFill>
              </a:rPr>
              <a:t>Cell phone and chargers</a:t>
            </a:r>
          </a:p>
          <a:p>
            <a:pPr lvl="3"/>
            <a:r>
              <a:rPr lang="en-US" dirty="0">
                <a:solidFill>
                  <a:schemeClr val="tx2">
                    <a:lumMod val="25000"/>
                  </a:schemeClr>
                </a:solidFill>
              </a:rPr>
              <a:t>Socks/slippers</a:t>
            </a:r>
          </a:p>
          <a:p>
            <a:pPr lvl="3"/>
            <a:r>
              <a:rPr lang="en-US" dirty="0">
                <a:solidFill>
                  <a:schemeClr val="tx2">
                    <a:lumMod val="25000"/>
                  </a:schemeClr>
                </a:solidFill>
              </a:rPr>
              <a:t>Chapstick</a:t>
            </a:r>
          </a:p>
          <a:p>
            <a:pPr lvl="3"/>
            <a:r>
              <a:rPr lang="en-US" dirty="0">
                <a:solidFill>
                  <a:schemeClr val="tx2">
                    <a:lumMod val="25000"/>
                  </a:schemeClr>
                </a:solidFill>
              </a:rPr>
              <a:t>Change/money for snacks for support person</a:t>
            </a:r>
          </a:p>
          <a:p>
            <a:pPr lvl="3"/>
            <a:r>
              <a:rPr lang="en-US" dirty="0">
                <a:solidFill>
                  <a:schemeClr val="tx2">
                    <a:lumMod val="25000"/>
                  </a:schemeClr>
                </a:solidFill>
              </a:rPr>
              <a:t>Music for labor/relaxation, any other methods for relaxation</a:t>
            </a:r>
          </a:p>
          <a:p>
            <a:pPr lvl="3"/>
            <a:r>
              <a:rPr lang="en-US" dirty="0">
                <a:solidFill>
                  <a:schemeClr val="tx2">
                    <a:lumMod val="25000"/>
                  </a:schemeClr>
                </a:solidFill>
              </a:rPr>
              <a:t>Pillows </a:t>
            </a:r>
          </a:p>
          <a:p>
            <a:pPr lvl="3"/>
            <a:r>
              <a:rPr lang="en-US" dirty="0">
                <a:solidFill>
                  <a:schemeClr val="tx2">
                    <a:lumMod val="25000"/>
                  </a:schemeClr>
                </a:solidFill>
              </a:rPr>
              <a:t>Toiletries – shampoo, conditioner, deodorant, toothbrush, toothpaste</a:t>
            </a:r>
          </a:p>
          <a:p>
            <a:pPr marL="0" lvl="1" indent="0">
              <a:buNone/>
            </a:pPr>
            <a:endParaRPr lang="en-US" dirty="0">
              <a:solidFill>
                <a:schemeClr val="tx1"/>
              </a:solidFill>
            </a:endParaRPr>
          </a:p>
        </p:txBody>
      </p:sp>
      <p:sp>
        <p:nvSpPr>
          <p:cNvPr id="4" name="Content Placeholder 2">
            <a:extLst>
              <a:ext uri="{FF2B5EF4-FFF2-40B4-BE49-F238E27FC236}">
                <a16:creationId xmlns:a16="http://schemas.microsoft.com/office/drawing/2014/main" id="{C1C8E7D8-E821-47C5-9613-2EAD11DFA4C1}"/>
              </a:ext>
            </a:extLst>
          </p:cNvPr>
          <p:cNvSpPr txBox="1">
            <a:spLocks/>
          </p:cNvSpPr>
          <p:nvPr/>
        </p:nvSpPr>
        <p:spPr>
          <a:xfrm>
            <a:off x="6094476" y="1430295"/>
            <a:ext cx="5533232" cy="4681728"/>
          </a:xfrm>
          <a:prstGeom prst="rect">
            <a:avLst/>
          </a:prstGeom>
        </p:spPr>
        <p:txBody>
          <a:bodyPr vert="horz" lIns="0" tIns="0" rIns="0" bIns="0" rtlCol="0">
            <a:noAutofit/>
          </a:bodyPr>
          <a:lst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182880" indent="-182880" algn="l" defTabSz="914400" rtl="0" eaLnBrk="1" latinLnBrk="0" hangingPunct="1">
              <a:lnSpc>
                <a:spcPts val="3000"/>
              </a:lnSpc>
              <a:spcBef>
                <a:spcPts val="0"/>
              </a:spcBef>
              <a:spcAft>
                <a:spcPts val="1200"/>
              </a:spcAft>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365760" indent="-182880" algn="l" defTabSz="914400" rtl="0" eaLnBrk="1" latinLnBrk="0" hangingPunct="1">
              <a:lnSpc>
                <a:spcPts val="2800"/>
              </a:lnSpc>
              <a:spcBef>
                <a:spcPts val="0"/>
              </a:spcBef>
              <a:spcAft>
                <a:spcPts val="1200"/>
              </a:spcAft>
              <a:buFont typeface="Verdana" panose="020B0604030504040204" pitchFamily="34" charset="0"/>
              <a:buChar char="–"/>
              <a:defRPr sz="2200"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548640" indent="-182880" algn="l" defTabSz="914400" rtl="0" eaLnBrk="1" latinLnBrk="0" hangingPunct="1">
              <a:lnSpc>
                <a:spcPts val="2600"/>
              </a:lnSpc>
              <a:spcBef>
                <a:spcPts val="0"/>
              </a:spcBef>
              <a:spcAft>
                <a:spcPts val="1200"/>
              </a:spcAft>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731520" indent="-182880" algn="l" defTabSz="914400" rtl="0" eaLnBrk="1" latinLnBrk="0" hangingPunct="1">
              <a:lnSpc>
                <a:spcPts val="2300"/>
              </a:lnSpc>
              <a:spcBef>
                <a:spcPts val="0"/>
              </a:spcBef>
              <a:spcAft>
                <a:spcPts val="1200"/>
              </a:spcAft>
              <a:buFont typeface="Verdana" panose="020B0604030504040204" pitchFamily="34" charset="0"/>
              <a:buChar char="–"/>
              <a:defRPr sz="18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6pPr>
            <a:lvl7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7pPr>
            <a:lvl8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8pPr>
            <a:lvl9pPr marL="731520" indent="-182880" algn="l" defTabSz="914400" rtl="0" eaLnBrk="1" latinLnBrk="0" hangingPunct="1">
              <a:spcBef>
                <a:spcPts val="0"/>
              </a:spcBef>
              <a:spcAft>
                <a:spcPts val="600"/>
              </a:spcAft>
              <a:buFont typeface="Verdana" panose="020B0604030504040204" pitchFamily="34" charset="0"/>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9pPr>
          </a:lstStyle>
          <a:p>
            <a:pPr lvl="3"/>
            <a:r>
              <a:rPr lang="en-US" dirty="0">
                <a:solidFill>
                  <a:schemeClr val="tx2">
                    <a:lumMod val="25000"/>
                  </a:schemeClr>
                </a:solidFill>
              </a:rPr>
              <a:t>Comfortable clothes, robe, pajamas, slippers, bra (breastfeeding), clothes to go home in</a:t>
            </a:r>
          </a:p>
          <a:p>
            <a:pPr lvl="3"/>
            <a:r>
              <a:rPr lang="en-US" dirty="0">
                <a:solidFill>
                  <a:schemeClr val="tx2">
                    <a:lumMod val="25000"/>
                  </a:schemeClr>
                </a:solidFill>
              </a:rPr>
              <a:t>Clothes for support person</a:t>
            </a:r>
          </a:p>
          <a:p>
            <a:pPr lvl="3"/>
            <a:r>
              <a:rPr lang="en-US" dirty="0">
                <a:solidFill>
                  <a:schemeClr val="tx2">
                    <a:lumMod val="25000"/>
                  </a:schemeClr>
                </a:solidFill>
              </a:rPr>
              <a:t>Breast pads</a:t>
            </a:r>
          </a:p>
          <a:p>
            <a:pPr lvl="3"/>
            <a:r>
              <a:rPr lang="en-US" dirty="0">
                <a:solidFill>
                  <a:schemeClr val="tx2">
                    <a:lumMod val="25000"/>
                  </a:schemeClr>
                </a:solidFill>
              </a:rPr>
              <a:t>Car seat – necessary for baby to </a:t>
            </a:r>
            <a:br>
              <a:rPr lang="en-US" dirty="0">
                <a:solidFill>
                  <a:schemeClr val="tx2">
                    <a:lumMod val="25000"/>
                  </a:schemeClr>
                </a:solidFill>
              </a:rPr>
            </a:br>
            <a:r>
              <a:rPr lang="en-US" dirty="0">
                <a:solidFill>
                  <a:schemeClr val="tx2">
                    <a:lumMod val="25000"/>
                  </a:schemeClr>
                </a:solidFill>
              </a:rPr>
              <a:t>be discharged</a:t>
            </a:r>
          </a:p>
          <a:p>
            <a:pPr lvl="3"/>
            <a:r>
              <a:rPr lang="en-US" dirty="0">
                <a:solidFill>
                  <a:schemeClr val="tx2">
                    <a:lumMod val="25000"/>
                  </a:schemeClr>
                </a:solidFill>
              </a:rPr>
              <a:t>Sleepers, gowns, socks, hand mitts</a:t>
            </a:r>
          </a:p>
          <a:p>
            <a:pPr lvl="3"/>
            <a:r>
              <a:rPr lang="en-US" dirty="0">
                <a:solidFill>
                  <a:schemeClr val="tx2">
                    <a:lumMod val="25000"/>
                  </a:schemeClr>
                </a:solidFill>
              </a:rPr>
              <a:t>Outfit for baby to wear home</a:t>
            </a:r>
          </a:p>
          <a:p>
            <a:pPr lvl="3"/>
            <a:r>
              <a:rPr lang="en-US" dirty="0">
                <a:solidFill>
                  <a:schemeClr val="tx2">
                    <a:lumMod val="25000"/>
                  </a:schemeClr>
                </a:solidFill>
              </a:rPr>
              <a:t>Baby book</a:t>
            </a:r>
          </a:p>
          <a:p>
            <a:pPr marL="0" lvl="1" indent="0">
              <a:buFont typeface="Arial" panose="020B0604020202020204" pitchFamily="34" charset="0"/>
              <a:buNone/>
            </a:pPr>
            <a:endParaRPr lang="en-US" dirty="0">
              <a:solidFill>
                <a:schemeClr val="tx1"/>
              </a:solidFill>
            </a:endParaRPr>
          </a:p>
        </p:txBody>
      </p:sp>
    </p:spTree>
    <p:extLst>
      <p:ext uri="{BB962C8B-B14F-4D97-AF65-F5344CB8AC3E}">
        <p14:creationId xmlns:p14="http://schemas.microsoft.com/office/powerpoint/2010/main" val="51662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Pushing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7129849" cy="4681728"/>
          </a:xfrm>
        </p:spPr>
        <p:txBody>
          <a:bodyPr/>
          <a:lstStyle/>
          <a:p>
            <a:pPr lvl="1"/>
            <a:r>
              <a:rPr lang="en-US" dirty="0">
                <a:solidFill>
                  <a:schemeClr val="tx1"/>
                </a:solidFill>
              </a:rPr>
              <a:t>Pushing can last from a few contractions up to three hours for a first-time mom.</a:t>
            </a:r>
          </a:p>
          <a:p>
            <a:pPr lvl="1"/>
            <a:r>
              <a:rPr lang="en-US" dirty="0">
                <a:solidFill>
                  <a:schemeClr val="tx1"/>
                </a:solidFill>
              </a:rPr>
              <a:t>There is no way to tell how long you will need to push.</a:t>
            </a:r>
          </a:p>
          <a:p>
            <a:pPr marL="0" lvl="1" indent="0">
              <a:buNone/>
            </a:pPr>
            <a:endParaRPr lang="en-US" dirty="0">
              <a:solidFill>
                <a:schemeClr val="tx1"/>
              </a:solidFill>
            </a:endParaRPr>
          </a:p>
        </p:txBody>
      </p:sp>
    </p:spTree>
    <p:extLst>
      <p:ext uri="{BB962C8B-B14F-4D97-AF65-F5344CB8AC3E}">
        <p14:creationId xmlns:p14="http://schemas.microsoft.com/office/powerpoint/2010/main" val="24560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Delivery</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8241957" cy="4681728"/>
          </a:xfrm>
        </p:spPr>
        <p:txBody>
          <a:bodyPr/>
          <a:lstStyle/>
          <a:p>
            <a:pPr lvl="1"/>
            <a:r>
              <a:rPr lang="en-US" dirty="0">
                <a:solidFill>
                  <a:schemeClr val="tx1"/>
                </a:solidFill>
              </a:rPr>
              <a:t>When the infant’s head delivers, you might be told to stop pushing so the mouth and nose can be suctioned, or you might need to continue to push to deliver the rest of the baby</a:t>
            </a:r>
          </a:p>
          <a:p>
            <a:pPr lvl="1"/>
            <a:r>
              <a:rPr lang="en-US" dirty="0">
                <a:solidFill>
                  <a:schemeClr val="tx1"/>
                </a:solidFill>
              </a:rPr>
              <a:t>The baby will be placed directly on your abdomen, and delayed cord clamping be done.</a:t>
            </a:r>
          </a:p>
          <a:p>
            <a:pPr marL="0" lvl="1" indent="0">
              <a:buNone/>
            </a:pPr>
            <a:endParaRPr lang="en-US" dirty="0">
              <a:solidFill>
                <a:schemeClr val="tx1"/>
              </a:solidFill>
            </a:endParaRPr>
          </a:p>
        </p:txBody>
      </p:sp>
    </p:spTree>
    <p:extLst>
      <p:ext uri="{BB962C8B-B14F-4D97-AF65-F5344CB8AC3E}">
        <p14:creationId xmlns:p14="http://schemas.microsoft.com/office/powerpoint/2010/main" val="19082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2"/>
                </a:solidFill>
              </a:rPr>
              <a:t>Placenta</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10552671" cy="4681728"/>
          </a:xfrm>
        </p:spPr>
        <p:txBody>
          <a:bodyPr/>
          <a:lstStyle/>
          <a:p>
            <a:pPr lvl="1"/>
            <a:r>
              <a:rPr lang="en-US" dirty="0">
                <a:solidFill>
                  <a:schemeClr val="tx1"/>
                </a:solidFill>
              </a:rPr>
              <a:t>The placenta detaches itself from the wall of the uterus anywhere from 5-30 minutes after delivery.</a:t>
            </a:r>
          </a:p>
          <a:p>
            <a:pPr lvl="1"/>
            <a:r>
              <a:rPr lang="en-US" dirty="0">
                <a:solidFill>
                  <a:schemeClr val="tx1"/>
                </a:solidFill>
              </a:rPr>
              <a:t>You might feel some cramping while this is occurring.</a:t>
            </a:r>
          </a:p>
          <a:p>
            <a:pPr lvl="1"/>
            <a:r>
              <a:rPr lang="en-US" dirty="0">
                <a:solidFill>
                  <a:schemeClr val="tx1"/>
                </a:solidFill>
              </a:rPr>
              <a:t>You might also be guided to give a small push to aid in its delivery.</a:t>
            </a:r>
          </a:p>
          <a:p>
            <a:pPr lvl="1"/>
            <a:r>
              <a:rPr lang="en-US" dirty="0">
                <a:solidFill>
                  <a:schemeClr val="tx1"/>
                </a:solidFill>
              </a:rPr>
              <a:t>Your healthcare provider will examine the placenta afterwards to ensure it is intact and all the pieces are present.</a:t>
            </a:r>
          </a:p>
          <a:p>
            <a:pPr marL="0" lvl="1" indent="0">
              <a:buNone/>
            </a:pPr>
            <a:endParaRPr lang="en-US" dirty="0">
              <a:solidFill>
                <a:schemeClr val="tx1"/>
              </a:solidFill>
            </a:endParaRPr>
          </a:p>
        </p:txBody>
      </p:sp>
    </p:spTree>
    <p:extLst>
      <p:ext uri="{BB962C8B-B14F-4D97-AF65-F5344CB8AC3E}">
        <p14:creationId xmlns:p14="http://schemas.microsoft.com/office/powerpoint/2010/main" val="93721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Recovery for Mom</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After the delivery of the placenta, you and </a:t>
            </a:r>
            <a:br>
              <a:rPr lang="en-US" dirty="0">
                <a:solidFill>
                  <a:schemeClr val="tx1"/>
                </a:solidFill>
              </a:rPr>
            </a:br>
            <a:r>
              <a:rPr lang="en-US" dirty="0">
                <a:solidFill>
                  <a:schemeClr val="tx1"/>
                </a:solidFill>
              </a:rPr>
              <a:t>your baby will enter into a recovery phase</a:t>
            </a:r>
          </a:p>
          <a:p>
            <a:pPr lvl="1"/>
            <a:r>
              <a:rPr lang="en-US" dirty="0">
                <a:solidFill>
                  <a:schemeClr val="tx1"/>
                </a:solidFill>
              </a:rPr>
              <a:t>Your blood pressure, uterus and bleeding will be checked by the nurse every 15 mins for about 2 hours</a:t>
            </a:r>
          </a:p>
          <a:p>
            <a:pPr lvl="1"/>
            <a:r>
              <a:rPr lang="en-US" dirty="0">
                <a:solidFill>
                  <a:schemeClr val="tx1"/>
                </a:solidFill>
              </a:rPr>
              <a:t>It is important to ensure that your uterus continues to contract and shrink and that </a:t>
            </a:r>
            <a:br>
              <a:rPr lang="en-US" dirty="0">
                <a:solidFill>
                  <a:schemeClr val="tx1"/>
                </a:solidFill>
              </a:rPr>
            </a:br>
            <a:r>
              <a:rPr lang="en-US" dirty="0">
                <a:solidFill>
                  <a:schemeClr val="tx1"/>
                </a:solidFill>
              </a:rPr>
              <a:t>your bleeding is well controlled</a:t>
            </a:r>
          </a:p>
        </p:txBody>
      </p:sp>
      <p:pic>
        <p:nvPicPr>
          <p:cNvPr id="6" name="Picture Placeholder 5">
            <a:extLst>
              <a:ext uri="{FF2B5EF4-FFF2-40B4-BE49-F238E27FC236}">
                <a16:creationId xmlns:a16="http://schemas.microsoft.com/office/drawing/2014/main" id="{DF29BFDE-D9F9-48E7-834D-22FB4B360726}"/>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t="3666" b="23769"/>
          <a:stretch/>
        </p:blipFill>
        <p:spPr>
          <a:xfrm>
            <a:off x="0" y="1493838"/>
            <a:ext cx="4032504" cy="4681728"/>
          </a:xfrm>
        </p:spPr>
      </p:pic>
    </p:spTree>
    <p:extLst>
      <p:ext uri="{BB962C8B-B14F-4D97-AF65-F5344CB8AC3E}">
        <p14:creationId xmlns:p14="http://schemas.microsoft.com/office/powerpoint/2010/main" val="1680864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Recovery for Baby</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A nurse will be keeping a close watch on your baby for the first few hours after delivery. </a:t>
            </a:r>
          </a:p>
          <a:p>
            <a:pPr lvl="1"/>
            <a:r>
              <a:rPr lang="en-US" dirty="0">
                <a:solidFill>
                  <a:schemeClr val="tx1"/>
                </a:solidFill>
              </a:rPr>
              <a:t>The infant’s heart rate, respiratory rate, and temperature will be taken every 30 mins for about 2 hours</a:t>
            </a:r>
          </a:p>
          <a:p>
            <a:pPr lvl="1"/>
            <a:r>
              <a:rPr lang="en-US" dirty="0">
                <a:solidFill>
                  <a:schemeClr val="tx1"/>
                </a:solidFill>
              </a:rPr>
              <a:t>It is very important to keep the infant skin to skin during the first few hours after birth and to attempt to breastfeed during this time</a:t>
            </a:r>
          </a:p>
        </p:txBody>
      </p:sp>
      <p:pic>
        <p:nvPicPr>
          <p:cNvPr id="6" name="Picture Placeholder 5">
            <a:extLst>
              <a:ext uri="{FF2B5EF4-FFF2-40B4-BE49-F238E27FC236}">
                <a16:creationId xmlns:a16="http://schemas.microsoft.com/office/drawing/2014/main" id="{06F967EC-F322-4F04-89B4-189D26B44B8B}"/>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6965" t="12839" r="17963"/>
          <a:stretch/>
        </p:blipFill>
        <p:spPr>
          <a:xfrm>
            <a:off x="8162544" y="1493838"/>
            <a:ext cx="4032504" cy="4681728"/>
          </a:xfrm>
        </p:spPr>
      </p:pic>
    </p:spTree>
    <p:extLst>
      <p:ext uri="{BB962C8B-B14F-4D97-AF65-F5344CB8AC3E}">
        <p14:creationId xmlns:p14="http://schemas.microsoft.com/office/powerpoint/2010/main" val="266965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Skin to skin for baby</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Keeping the infant skin to skin helps </a:t>
            </a:r>
            <a:br>
              <a:rPr lang="en-US" dirty="0">
                <a:solidFill>
                  <a:schemeClr val="tx1"/>
                </a:solidFill>
              </a:rPr>
            </a:br>
            <a:r>
              <a:rPr lang="en-US" dirty="0">
                <a:solidFill>
                  <a:schemeClr val="tx1"/>
                </a:solidFill>
              </a:rPr>
              <a:t>the infant:</a:t>
            </a:r>
          </a:p>
          <a:p>
            <a:pPr lvl="2"/>
            <a:r>
              <a:rPr lang="en-US" dirty="0">
                <a:solidFill>
                  <a:schemeClr val="tx1"/>
                </a:solidFill>
              </a:rPr>
              <a:t>Regulate temperature, heart rate and </a:t>
            </a:r>
            <a:br>
              <a:rPr lang="en-US" dirty="0">
                <a:solidFill>
                  <a:schemeClr val="tx1"/>
                </a:solidFill>
              </a:rPr>
            </a:br>
            <a:r>
              <a:rPr lang="en-US" dirty="0">
                <a:solidFill>
                  <a:schemeClr val="tx1"/>
                </a:solidFill>
              </a:rPr>
              <a:t>respiratory rate</a:t>
            </a:r>
          </a:p>
          <a:p>
            <a:pPr lvl="2"/>
            <a:r>
              <a:rPr lang="en-US" dirty="0">
                <a:solidFill>
                  <a:schemeClr val="tx1"/>
                </a:solidFill>
              </a:rPr>
              <a:t>Regulate blood sugar levels</a:t>
            </a:r>
          </a:p>
          <a:p>
            <a:pPr lvl="2"/>
            <a:r>
              <a:rPr lang="en-US" dirty="0">
                <a:solidFill>
                  <a:schemeClr val="tx1"/>
                </a:solidFill>
              </a:rPr>
              <a:t>Breastfeed</a:t>
            </a:r>
          </a:p>
          <a:p>
            <a:pPr lvl="2"/>
            <a:r>
              <a:rPr lang="en-US" dirty="0">
                <a:solidFill>
                  <a:schemeClr val="tx1"/>
                </a:solidFill>
              </a:rPr>
              <a:t>Bond and transition to life outside the uterus</a:t>
            </a:r>
          </a:p>
          <a:p>
            <a:pPr lvl="1"/>
            <a:r>
              <a:rPr lang="en-US" dirty="0">
                <a:solidFill>
                  <a:schemeClr val="tx1"/>
                </a:solidFill>
              </a:rPr>
              <a:t>Your baby should remain skin to skin for a minimum of 1 hour or until the first successful breastfeeding as long as there are no complications for mom or baby</a:t>
            </a:r>
          </a:p>
        </p:txBody>
      </p:sp>
      <p:pic>
        <p:nvPicPr>
          <p:cNvPr id="7" name="Picture Placeholder 6">
            <a:extLst>
              <a:ext uri="{FF2B5EF4-FFF2-40B4-BE49-F238E27FC236}">
                <a16:creationId xmlns:a16="http://schemas.microsoft.com/office/drawing/2014/main" id="{3B1E40D3-7288-4750-A448-F623F924AFCF}"/>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1158" r="2712"/>
          <a:stretch/>
        </p:blipFill>
        <p:spPr>
          <a:xfrm>
            <a:off x="8162544" y="1493838"/>
            <a:ext cx="4032504" cy="4681728"/>
          </a:xfrm>
        </p:spPr>
      </p:pic>
    </p:spTree>
    <p:extLst>
      <p:ext uri="{BB962C8B-B14F-4D97-AF65-F5344CB8AC3E}">
        <p14:creationId xmlns:p14="http://schemas.microsoft.com/office/powerpoint/2010/main" val="414310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Pain management</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Options:</a:t>
            </a:r>
          </a:p>
          <a:p>
            <a:pPr lvl="2"/>
            <a:r>
              <a:rPr lang="en-US" dirty="0">
                <a:solidFill>
                  <a:schemeClr val="tx1"/>
                </a:solidFill>
              </a:rPr>
              <a:t>Breathing</a:t>
            </a:r>
          </a:p>
          <a:p>
            <a:pPr lvl="2"/>
            <a:r>
              <a:rPr lang="en-US" dirty="0">
                <a:solidFill>
                  <a:schemeClr val="tx1"/>
                </a:solidFill>
              </a:rPr>
              <a:t>Relaxation</a:t>
            </a:r>
          </a:p>
          <a:p>
            <a:pPr lvl="2"/>
            <a:r>
              <a:rPr lang="en-US" dirty="0">
                <a:solidFill>
                  <a:schemeClr val="tx1"/>
                </a:solidFill>
              </a:rPr>
              <a:t>Massage</a:t>
            </a:r>
          </a:p>
          <a:p>
            <a:pPr lvl="2"/>
            <a:r>
              <a:rPr lang="en-US" dirty="0">
                <a:solidFill>
                  <a:schemeClr val="tx1"/>
                </a:solidFill>
              </a:rPr>
              <a:t>Positions</a:t>
            </a:r>
          </a:p>
          <a:p>
            <a:pPr lvl="2"/>
            <a:r>
              <a:rPr lang="en-US" dirty="0">
                <a:solidFill>
                  <a:schemeClr val="tx1"/>
                </a:solidFill>
              </a:rPr>
              <a:t>Pain medication</a:t>
            </a:r>
          </a:p>
          <a:p>
            <a:pPr lvl="2"/>
            <a:r>
              <a:rPr lang="en-US" dirty="0">
                <a:solidFill>
                  <a:schemeClr val="tx1"/>
                </a:solidFill>
              </a:rPr>
              <a:t>Intrathecal medication (epidural)</a:t>
            </a:r>
          </a:p>
        </p:txBody>
      </p:sp>
    </p:spTree>
    <p:extLst>
      <p:ext uri="{BB962C8B-B14F-4D97-AF65-F5344CB8AC3E}">
        <p14:creationId xmlns:p14="http://schemas.microsoft.com/office/powerpoint/2010/main" val="243886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Pain management</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Breathing:</a:t>
            </a:r>
          </a:p>
          <a:p>
            <a:pPr lvl="2"/>
            <a:r>
              <a:rPr lang="en-US" dirty="0">
                <a:solidFill>
                  <a:schemeClr val="tx1"/>
                </a:solidFill>
              </a:rPr>
              <a:t>Breathe in and out of your nose or mouth in a controlled manner</a:t>
            </a:r>
          </a:p>
          <a:p>
            <a:pPr lvl="1"/>
            <a:r>
              <a:rPr lang="en-US" dirty="0">
                <a:solidFill>
                  <a:schemeClr val="tx1"/>
                </a:solidFill>
              </a:rPr>
              <a:t>Relaxation:</a:t>
            </a:r>
          </a:p>
          <a:p>
            <a:pPr lvl="2"/>
            <a:r>
              <a:rPr lang="en-US" dirty="0">
                <a:solidFill>
                  <a:schemeClr val="tx1"/>
                </a:solidFill>
              </a:rPr>
              <a:t>Controlling your environment can help you relax</a:t>
            </a:r>
          </a:p>
          <a:p>
            <a:pPr lvl="2"/>
            <a:r>
              <a:rPr lang="en-US" dirty="0">
                <a:solidFill>
                  <a:schemeClr val="tx1"/>
                </a:solidFill>
              </a:rPr>
              <a:t>Consider:</a:t>
            </a:r>
          </a:p>
          <a:p>
            <a:pPr lvl="3"/>
            <a:r>
              <a:rPr lang="en-US" dirty="0">
                <a:solidFill>
                  <a:schemeClr val="tx1"/>
                </a:solidFill>
              </a:rPr>
              <a:t>Lighting </a:t>
            </a:r>
          </a:p>
          <a:p>
            <a:pPr lvl="3"/>
            <a:r>
              <a:rPr lang="en-US" dirty="0">
                <a:solidFill>
                  <a:schemeClr val="tx1"/>
                </a:solidFill>
              </a:rPr>
              <a:t>Sounds</a:t>
            </a:r>
          </a:p>
          <a:p>
            <a:pPr lvl="3"/>
            <a:r>
              <a:rPr lang="en-US" dirty="0">
                <a:solidFill>
                  <a:schemeClr val="tx1"/>
                </a:solidFill>
              </a:rPr>
              <a:t>Temperature</a:t>
            </a:r>
          </a:p>
          <a:p>
            <a:pPr lvl="3"/>
            <a:r>
              <a:rPr lang="en-US" dirty="0">
                <a:solidFill>
                  <a:schemeClr val="tx1"/>
                </a:solidFill>
              </a:rPr>
              <a:t>Smells</a:t>
            </a:r>
          </a:p>
          <a:p>
            <a:pPr lvl="3"/>
            <a:r>
              <a:rPr lang="en-US" dirty="0">
                <a:solidFill>
                  <a:schemeClr val="tx1"/>
                </a:solidFill>
              </a:rPr>
              <a:t>Familiar items from home</a:t>
            </a:r>
          </a:p>
        </p:txBody>
      </p:sp>
    </p:spTree>
    <p:extLst>
      <p:ext uri="{BB962C8B-B14F-4D97-AF65-F5344CB8AC3E}">
        <p14:creationId xmlns:p14="http://schemas.microsoft.com/office/powerpoint/2010/main" val="184000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Pain management</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Massage:</a:t>
            </a:r>
          </a:p>
          <a:p>
            <a:pPr lvl="2"/>
            <a:r>
              <a:rPr lang="en-US" dirty="0">
                <a:solidFill>
                  <a:schemeClr val="tx1"/>
                </a:solidFill>
              </a:rPr>
              <a:t>Helps with relaxation</a:t>
            </a:r>
          </a:p>
          <a:p>
            <a:pPr lvl="2"/>
            <a:r>
              <a:rPr lang="en-US" dirty="0">
                <a:solidFill>
                  <a:schemeClr val="tx1"/>
                </a:solidFill>
              </a:rPr>
              <a:t>Helps bring oxygen to your muscle</a:t>
            </a:r>
          </a:p>
          <a:p>
            <a:pPr lvl="2"/>
            <a:r>
              <a:rPr lang="en-US" dirty="0">
                <a:solidFill>
                  <a:schemeClr val="tx1"/>
                </a:solidFill>
              </a:rPr>
              <a:t>Determine what type of touch feels good to you.</a:t>
            </a:r>
          </a:p>
          <a:p>
            <a:pPr lvl="1"/>
            <a:r>
              <a:rPr lang="en-US" dirty="0">
                <a:solidFill>
                  <a:schemeClr val="tx1"/>
                </a:solidFill>
              </a:rPr>
              <a:t>Positions:</a:t>
            </a:r>
          </a:p>
          <a:p>
            <a:pPr lvl="2"/>
            <a:r>
              <a:rPr lang="en-US" dirty="0">
                <a:solidFill>
                  <a:schemeClr val="tx1"/>
                </a:solidFill>
              </a:rPr>
              <a:t>Position changes can help with dilatation and help the baby descend</a:t>
            </a:r>
          </a:p>
          <a:p>
            <a:pPr lvl="2"/>
            <a:r>
              <a:rPr lang="en-US" dirty="0">
                <a:solidFill>
                  <a:schemeClr val="tx1"/>
                </a:solidFill>
              </a:rPr>
              <a:t>Can help reduce the pain with contractions</a:t>
            </a:r>
          </a:p>
          <a:p>
            <a:pPr lvl="2"/>
            <a:r>
              <a:rPr lang="en-US" dirty="0">
                <a:solidFill>
                  <a:schemeClr val="tx1"/>
                </a:solidFill>
              </a:rPr>
              <a:t>Helps mom participate more actively in her labor process</a:t>
            </a:r>
          </a:p>
          <a:p>
            <a:pPr lvl="2"/>
            <a:endParaRPr lang="en-US" dirty="0">
              <a:solidFill>
                <a:schemeClr val="tx1"/>
              </a:solidFill>
            </a:endParaRPr>
          </a:p>
        </p:txBody>
      </p:sp>
    </p:spTree>
    <p:extLst>
      <p:ext uri="{BB962C8B-B14F-4D97-AF65-F5344CB8AC3E}">
        <p14:creationId xmlns:p14="http://schemas.microsoft.com/office/powerpoint/2010/main" val="127899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When to contact your healthcare provider</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a:xfrm>
            <a:off x="457200" y="1493838"/>
            <a:ext cx="8279027" cy="4681728"/>
          </a:xfrm>
        </p:spPr>
        <p:txBody>
          <a:bodyPr/>
          <a:lstStyle/>
          <a:p>
            <a:pPr lvl="1"/>
            <a:r>
              <a:rPr lang="en-US" dirty="0"/>
              <a:t>Abdominal pain</a:t>
            </a:r>
          </a:p>
          <a:p>
            <a:pPr lvl="2"/>
            <a:r>
              <a:rPr lang="en-US" dirty="0"/>
              <a:t>Intermittent or constant</a:t>
            </a:r>
          </a:p>
          <a:p>
            <a:pPr lvl="1"/>
            <a:r>
              <a:rPr lang="en-US" dirty="0"/>
              <a:t>Vaginal bleeding</a:t>
            </a:r>
          </a:p>
          <a:p>
            <a:pPr lvl="2"/>
            <a:r>
              <a:rPr lang="en-US" dirty="0"/>
              <a:t>If it is a large amount, go directly to the nearest hospital.</a:t>
            </a:r>
          </a:p>
          <a:p>
            <a:pPr lvl="2"/>
            <a:r>
              <a:rPr lang="en-US" dirty="0"/>
              <a:t>Some women experience spotting, especially after intercourse or after having their cervix check, </a:t>
            </a:r>
            <a:br>
              <a:rPr lang="en-US" dirty="0"/>
            </a:br>
            <a:r>
              <a:rPr lang="en-US" dirty="0"/>
              <a:t>which is normal.</a:t>
            </a:r>
          </a:p>
          <a:p>
            <a:pPr lvl="1"/>
            <a:r>
              <a:rPr lang="en-US" dirty="0"/>
              <a:t>Fever</a:t>
            </a:r>
          </a:p>
          <a:p>
            <a:pPr lvl="2"/>
            <a:r>
              <a:rPr lang="en-US" dirty="0"/>
              <a:t>Greater than 100.4</a:t>
            </a:r>
          </a:p>
        </p:txBody>
      </p:sp>
      <p:pic>
        <p:nvPicPr>
          <p:cNvPr id="5" name="Picture 4">
            <a:extLst>
              <a:ext uri="{FF2B5EF4-FFF2-40B4-BE49-F238E27FC236}">
                <a16:creationId xmlns:a16="http://schemas.microsoft.com/office/drawing/2014/main" id="{E31002B8-2C82-4848-B785-A393D0E78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713" y="1042075"/>
            <a:ext cx="2261287" cy="2261287"/>
          </a:xfrm>
          <a:prstGeom prst="rect">
            <a:avLst/>
          </a:prstGeom>
        </p:spPr>
      </p:pic>
    </p:spTree>
    <p:extLst>
      <p:ext uri="{BB962C8B-B14F-4D97-AF65-F5344CB8AC3E}">
        <p14:creationId xmlns:p14="http://schemas.microsoft.com/office/powerpoint/2010/main" val="46151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Labor positions</a:t>
            </a:r>
          </a:p>
        </p:txBody>
      </p:sp>
      <p:pic>
        <p:nvPicPr>
          <p:cNvPr id="6" name="Picture 5">
            <a:extLst>
              <a:ext uri="{FF2B5EF4-FFF2-40B4-BE49-F238E27FC236}">
                <a16:creationId xmlns:a16="http://schemas.microsoft.com/office/drawing/2014/main" id="{7AC815E5-5C6D-4A4C-A6E8-55038AC6D1E5}"/>
              </a:ext>
            </a:extLst>
          </p:cNvPr>
          <p:cNvPicPr>
            <a:picLocks noChangeAspect="1"/>
          </p:cNvPicPr>
          <p:nvPr/>
        </p:nvPicPr>
        <p:blipFill>
          <a:blip r:embed="rId2"/>
          <a:stretch>
            <a:fillRect/>
          </a:stretch>
        </p:blipFill>
        <p:spPr>
          <a:xfrm>
            <a:off x="524922" y="1737408"/>
            <a:ext cx="1743075" cy="2619375"/>
          </a:xfrm>
          <a:prstGeom prst="rect">
            <a:avLst/>
          </a:prstGeom>
        </p:spPr>
      </p:pic>
      <p:pic>
        <p:nvPicPr>
          <p:cNvPr id="7" name="Picture 6">
            <a:extLst>
              <a:ext uri="{FF2B5EF4-FFF2-40B4-BE49-F238E27FC236}">
                <a16:creationId xmlns:a16="http://schemas.microsoft.com/office/drawing/2014/main" id="{E0AF9899-98B9-46B7-BB41-E40C9A056C3D}"/>
              </a:ext>
            </a:extLst>
          </p:cNvPr>
          <p:cNvPicPr>
            <a:picLocks noChangeAspect="1"/>
          </p:cNvPicPr>
          <p:nvPr/>
        </p:nvPicPr>
        <p:blipFill>
          <a:blip r:embed="rId3"/>
          <a:stretch>
            <a:fillRect/>
          </a:stretch>
        </p:blipFill>
        <p:spPr>
          <a:xfrm>
            <a:off x="3773592" y="1737409"/>
            <a:ext cx="2619375" cy="1743075"/>
          </a:xfrm>
          <a:prstGeom prst="rect">
            <a:avLst/>
          </a:prstGeom>
        </p:spPr>
      </p:pic>
      <p:pic>
        <p:nvPicPr>
          <p:cNvPr id="8" name="Picture 7">
            <a:extLst>
              <a:ext uri="{FF2B5EF4-FFF2-40B4-BE49-F238E27FC236}">
                <a16:creationId xmlns:a16="http://schemas.microsoft.com/office/drawing/2014/main" id="{E5BA57D3-4F43-4712-8CCD-4A4446DC4301}"/>
              </a:ext>
            </a:extLst>
          </p:cNvPr>
          <p:cNvPicPr>
            <a:picLocks noChangeAspect="1"/>
          </p:cNvPicPr>
          <p:nvPr/>
        </p:nvPicPr>
        <p:blipFill rotWithShape="1">
          <a:blip r:embed="rId4"/>
          <a:srcRect t="7615" b="9953"/>
          <a:stretch/>
        </p:blipFill>
        <p:spPr>
          <a:xfrm>
            <a:off x="7898562" y="1737408"/>
            <a:ext cx="2819400" cy="1743075"/>
          </a:xfrm>
          <a:prstGeom prst="rect">
            <a:avLst/>
          </a:prstGeom>
        </p:spPr>
      </p:pic>
      <p:sp>
        <p:nvSpPr>
          <p:cNvPr id="9" name="Rectangle 8">
            <a:extLst>
              <a:ext uri="{FF2B5EF4-FFF2-40B4-BE49-F238E27FC236}">
                <a16:creationId xmlns:a16="http://schemas.microsoft.com/office/drawing/2014/main" id="{8F8C961B-C0F7-4646-9A25-F412F9756A9D}"/>
              </a:ext>
            </a:extLst>
          </p:cNvPr>
          <p:cNvSpPr/>
          <p:nvPr/>
        </p:nvSpPr>
        <p:spPr>
          <a:xfrm>
            <a:off x="463137" y="4513725"/>
            <a:ext cx="1965509" cy="369332"/>
          </a:xfrm>
          <a:prstGeom prst="rect">
            <a:avLst/>
          </a:prstGeom>
        </p:spPr>
        <p:txBody>
          <a:bodyPr wrap="square">
            <a:spAutoFit/>
          </a:bodyPr>
          <a:lstStyle/>
          <a:p>
            <a:r>
              <a:rPr lang="en-US" dirty="0"/>
              <a:t>Squatting</a:t>
            </a:r>
          </a:p>
        </p:txBody>
      </p:sp>
      <p:sp>
        <p:nvSpPr>
          <p:cNvPr id="10" name="Rectangle 9">
            <a:extLst>
              <a:ext uri="{FF2B5EF4-FFF2-40B4-BE49-F238E27FC236}">
                <a16:creationId xmlns:a16="http://schemas.microsoft.com/office/drawing/2014/main" id="{183CED07-7FCE-478A-B241-C29FBCA9F576}"/>
              </a:ext>
            </a:extLst>
          </p:cNvPr>
          <p:cNvSpPr/>
          <p:nvPr/>
        </p:nvSpPr>
        <p:spPr>
          <a:xfrm>
            <a:off x="3657903" y="3637426"/>
            <a:ext cx="3756151" cy="923330"/>
          </a:xfrm>
          <a:prstGeom prst="rect">
            <a:avLst/>
          </a:prstGeom>
        </p:spPr>
        <p:txBody>
          <a:bodyPr wrap="square">
            <a:spAutoFit/>
          </a:bodyPr>
          <a:lstStyle/>
          <a:p>
            <a:pPr marL="82296" indent="0">
              <a:buNone/>
            </a:pPr>
            <a:r>
              <a:rPr lang="en-US" dirty="0"/>
              <a:t>Side Lying (with or </a:t>
            </a:r>
            <a:br>
              <a:rPr lang="en-US" dirty="0"/>
            </a:br>
            <a:r>
              <a:rPr lang="en-US" dirty="0"/>
              <a:t>without the peanut ball)</a:t>
            </a:r>
          </a:p>
          <a:p>
            <a:endParaRPr lang="en-US" dirty="0"/>
          </a:p>
        </p:txBody>
      </p:sp>
      <p:sp>
        <p:nvSpPr>
          <p:cNvPr id="11" name="Rectangle 10">
            <a:extLst>
              <a:ext uri="{FF2B5EF4-FFF2-40B4-BE49-F238E27FC236}">
                <a16:creationId xmlns:a16="http://schemas.microsoft.com/office/drawing/2014/main" id="{8F650943-BA8C-40D4-986B-18F9CC145E9E}"/>
              </a:ext>
            </a:extLst>
          </p:cNvPr>
          <p:cNvSpPr/>
          <p:nvPr/>
        </p:nvSpPr>
        <p:spPr>
          <a:xfrm>
            <a:off x="7785060" y="3645054"/>
            <a:ext cx="1965509" cy="369332"/>
          </a:xfrm>
          <a:prstGeom prst="rect">
            <a:avLst/>
          </a:prstGeom>
        </p:spPr>
        <p:txBody>
          <a:bodyPr wrap="square">
            <a:spAutoFit/>
          </a:bodyPr>
          <a:lstStyle/>
          <a:p>
            <a:r>
              <a:rPr lang="en-US" dirty="0"/>
              <a:t>Knee-Chest</a:t>
            </a:r>
          </a:p>
        </p:txBody>
      </p:sp>
    </p:spTree>
    <p:extLst>
      <p:ext uri="{BB962C8B-B14F-4D97-AF65-F5344CB8AC3E}">
        <p14:creationId xmlns:p14="http://schemas.microsoft.com/office/powerpoint/2010/main" val="66326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Labor positions using birthing ball</a:t>
            </a:r>
          </a:p>
        </p:txBody>
      </p:sp>
      <p:pic>
        <p:nvPicPr>
          <p:cNvPr id="12" name="Content Placeholder 3">
            <a:extLst>
              <a:ext uri="{FF2B5EF4-FFF2-40B4-BE49-F238E27FC236}">
                <a16:creationId xmlns:a16="http://schemas.microsoft.com/office/drawing/2014/main" id="{365BA979-E1A0-4130-AB45-654C20BAC4B8}"/>
              </a:ext>
            </a:extLst>
          </p:cNvPr>
          <p:cNvPicPr>
            <a:picLocks noGrp="1" noChangeAspect="1"/>
          </p:cNvPicPr>
          <p:nvPr>
            <p:ph idx="1"/>
          </p:nvPr>
        </p:nvPicPr>
        <p:blipFill>
          <a:blip r:embed="rId2"/>
          <a:stretch>
            <a:fillRect/>
          </a:stretch>
        </p:blipFill>
        <p:spPr>
          <a:xfrm>
            <a:off x="3866753" y="1471137"/>
            <a:ext cx="2446647" cy="1742659"/>
          </a:xfrm>
          <a:prstGeom prst="rect">
            <a:avLst/>
          </a:prstGeom>
        </p:spPr>
      </p:pic>
      <p:pic>
        <p:nvPicPr>
          <p:cNvPr id="13" name="Picture 12">
            <a:extLst>
              <a:ext uri="{FF2B5EF4-FFF2-40B4-BE49-F238E27FC236}">
                <a16:creationId xmlns:a16="http://schemas.microsoft.com/office/drawing/2014/main" id="{522EFB96-30F1-4A9C-B927-61DE2082BA25}"/>
              </a:ext>
            </a:extLst>
          </p:cNvPr>
          <p:cNvPicPr>
            <a:picLocks noChangeAspect="1"/>
          </p:cNvPicPr>
          <p:nvPr/>
        </p:nvPicPr>
        <p:blipFill>
          <a:blip r:embed="rId3"/>
          <a:stretch>
            <a:fillRect/>
          </a:stretch>
        </p:blipFill>
        <p:spPr>
          <a:xfrm>
            <a:off x="533400" y="1471137"/>
            <a:ext cx="2590800" cy="1771650"/>
          </a:xfrm>
          <a:prstGeom prst="rect">
            <a:avLst/>
          </a:prstGeom>
        </p:spPr>
      </p:pic>
      <p:pic>
        <p:nvPicPr>
          <p:cNvPr id="14" name="Picture 13">
            <a:extLst>
              <a:ext uri="{FF2B5EF4-FFF2-40B4-BE49-F238E27FC236}">
                <a16:creationId xmlns:a16="http://schemas.microsoft.com/office/drawing/2014/main" id="{691E4CAE-2FEE-4D49-A2EF-1CD194664267}"/>
              </a:ext>
            </a:extLst>
          </p:cNvPr>
          <p:cNvPicPr>
            <a:picLocks noChangeAspect="1"/>
          </p:cNvPicPr>
          <p:nvPr/>
        </p:nvPicPr>
        <p:blipFill>
          <a:blip r:embed="rId4"/>
          <a:stretch>
            <a:fillRect/>
          </a:stretch>
        </p:blipFill>
        <p:spPr>
          <a:xfrm>
            <a:off x="7055953" y="1471138"/>
            <a:ext cx="3221278" cy="1742659"/>
          </a:xfrm>
          <a:prstGeom prst="rect">
            <a:avLst/>
          </a:prstGeom>
        </p:spPr>
      </p:pic>
      <p:pic>
        <p:nvPicPr>
          <p:cNvPr id="15" name="Picture 14">
            <a:extLst>
              <a:ext uri="{FF2B5EF4-FFF2-40B4-BE49-F238E27FC236}">
                <a16:creationId xmlns:a16="http://schemas.microsoft.com/office/drawing/2014/main" id="{385D921A-6225-4C20-9AF7-03D7DA9807E7}"/>
              </a:ext>
            </a:extLst>
          </p:cNvPr>
          <p:cNvPicPr>
            <a:picLocks noChangeAspect="1"/>
          </p:cNvPicPr>
          <p:nvPr/>
        </p:nvPicPr>
        <p:blipFill>
          <a:blip r:embed="rId5"/>
          <a:stretch>
            <a:fillRect/>
          </a:stretch>
        </p:blipFill>
        <p:spPr>
          <a:xfrm>
            <a:off x="3856588" y="3644205"/>
            <a:ext cx="2466975" cy="1847850"/>
          </a:xfrm>
          <a:prstGeom prst="rect">
            <a:avLst/>
          </a:prstGeom>
        </p:spPr>
      </p:pic>
      <p:pic>
        <p:nvPicPr>
          <p:cNvPr id="16" name="Picture 15">
            <a:extLst>
              <a:ext uri="{FF2B5EF4-FFF2-40B4-BE49-F238E27FC236}">
                <a16:creationId xmlns:a16="http://schemas.microsoft.com/office/drawing/2014/main" id="{40D8CB7A-9E5A-4806-836F-9FA03542FDD5}"/>
              </a:ext>
            </a:extLst>
          </p:cNvPr>
          <p:cNvPicPr>
            <a:picLocks noChangeAspect="1"/>
          </p:cNvPicPr>
          <p:nvPr/>
        </p:nvPicPr>
        <p:blipFill rotWithShape="1">
          <a:blip r:embed="rId6"/>
          <a:srcRect l="7802" r="13683"/>
          <a:stretch/>
        </p:blipFill>
        <p:spPr>
          <a:xfrm>
            <a:off x="533400" y="3644205"/>
            <a:ext cx="2590800" cy="1847850"/>
          </a:xfrm>
          <a:prstGeom prst="rect">
            <a:avLst/>
          </a:prstGeom>
        </p:spPr>
      </p:pic>
    </p:spTree>
    <p:extLst>
      <p:ext uri="{BB962C8B-B14F-4D97-AF65-F5344CB8AC3E}">
        <p14:creationId xmlns:p14="http://schemas.microsoft.com/office/powerpoint/2010/main" val="3811398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Pain management</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Different methods work differently for each person and depending on: </a:t>
            </a:r>
          </a:p>
          <a:p>
            <a:pPr lvl="2"/>
            <a:r>
              <a:rPr lang="en-US" dirty="0">
                <a:solidFill>
                  <a:schemeClr val="tx1"/>
                </a:solidFill>
              </a:rPr>
              <a:t>What stage of labor the mother is in</a:t>
            </a:r>
          </a:p>
          <a:p>
            <a:pPr lvl="2"/>
            <a:r>
              <a:rPr lang="en-US" dirty="0">
                <a:solidFill>
                  <a:schemeClr val="tx1"/>
                </a:solidFill>
              </a:rPr>
              <a:t>The mother’s pain tolerance </a:t>
            </a:r>
          </a:p>
        </p:txBody>
      </p:sp>
    </p:spTree>
    <p:extLst>
      <p:ext uri="{BB962C8B-B14F-4D97-AF65-F5344CB8AC3E}">
        <p14:creationId xmlns:p14="http://schemas.microsoft.com/office/powerpoint/2010/main" val="903415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Epidural</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Offers pain relief through a small catheter placed in the epidural space</a:t>
            </a:r>
          </a:p>
          <a:p>
            <a:pPr lvl="1"/>
            <a:r>
              <a:rPr lang="en-US" dirty="0">
                <a:solidFill>
                  <a:schemeClr val="tx1"/>
                </a:solidFill>
              </a:rPr>
              <a:t>Administered by a CRNA or anesthesiologist</a:t>
            </a:r>
          </a:p>
          <a:p>
            <a:pPr lvl="1"/>
            <a:r>
              <a:rPr lang="en-US" dirty="0">
                <a:solidFill>
                  <a:schemeClr val="tx1"/>
                </a:solidFill>
              </a:rPr>
              <a:t>Regional anesthetic that numbs sensations in the lower part of </a:t>
            </a:r>
            <a:br>
              <a:rPr lang="en-US" dirty="0">
                <a:solidFill>
                  <a:schemeClr val="tx1"/>
                </a:solidFill>
              </a:rPr>
            </a:br>
            <a:r>
              <a:rPr lang="en-US" dirty="0">
                <a:solidFill>
                  <a:schemeClr val="tx1"/>
                </a:solidFill>
              </a:rPr>
              <a:t>the body</a:t>
            </a:r>
          </a:p>
          <a:p>
            <a:pPr lvl="1"/>
            <a:r>
              <a:rPr lang="en-US" dirty="0">
                <a:solidFill>
                  <a:schemeClr val="tx1"/>
                </a:solidFill>
              </a:rPr>
              <a:t>Might still feel pressure with contractions, especially as the cervix </a:t>
            </a:r>
            <a:br>
              <a:rPr lang="en-US" dirty="0">
                <a:solidFill>
                  <a:schemeClr val="tx1"/>
                </a:solidFill>
              </a:rPr>
            </a:br>
            <a:r>
              <a:rPr lang="en-US" dirty="0">
                <a:solidFill>
                  <a:schemeClr val="tx1"/>
                </a:solidFill>
              </a:rPr>
              <a:t>dilates completely</a:t>
            </a:r>
          </a:p>
          <a:p>
            <a:pPr lvl="1"/>
            <a:r>
              <a:rPr lang="en-US" dirty="0">
                <a:solidFill>
                  <a:schemeClr val="tx1"/>
                </a:solidFill>
              </a:rPr>
              <a:t>Consult will be done on admission by a CRNA/anesthesiologist to discuss risks and benefits</a:t>
            </a:r>
          </a:p>
        </p:txBody>
      </p:sp>
    </p:spTree>
    <p:extLst>
      <p:ext uri="{BB962C8B-B14F-4D97-AF65-F5344CB8AC3E}">
        <p14:creationId xmlns:p14="http://schemas.microsoft.com/office/powerpoint/2010/main" val="1851193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Medical procedures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When considering medical procedures, think about the:</a:t>
            </a:r>
          </a:p>
          <a:p>
            <a:pPr lvl="2"/>
            <a:r>
              <a:rPr lang="en-US" dirty="0">
                <a:solidFill>
                  <a:schemeClr val="tx1"/>
                </a:solidFill>
              </a:rPr>
              <a:t>Benefits</a:t>
            </a:r>
          </a:p>
          <a:p>
            <a:pPr lvl="2"/>
            <a:r>
              <a:rPr lang="en-US" dirty="0">
                <a:solidFill>
                  <a:schemeClr val="tx1"/>
                </a:solidFill>
              </a:rPr>
              <a:t>Alternatives</a:t>
            </a:r>
          </a:p>
          <a:p>
            <a:pPr lvl="2"/>
            <a:r>
              <a:rPr lang="en-US" dirty="0">
                <a:solidFill>
                  <a:schemeClr val="tx1"/>
                </a:solidFill>
              </a:rPr>
              <a:t>Risks</a:t>
            </a:r>
          </a:p>
          <a:p>
            <a:pPr lvl="1"/>
            <a:r>
              <a:rPr lang="en-US" dirty="0">
                <a:solidFill>
                  <a:schemeClr val="tx1"/>
                </a:solidFill>
              </a:rPr>
              <a:t>Ask questions so you are comfortable with the procedure.</a:t>
            </a:r>
          </a:p>
        </p:txBody>
      </p:sp>
      <p:sp>
        <p:nvSpPr>
          <p:cNvPr id="4" name="Content Placeholder 3">
            <a:extLst>
              <a:ext uri="{FF2B5EF4-FFF2-40B4-BE49-F238E27FC236}">
                <a16:creationId xmlns:a16="http://schemas.microsoft.com/office/drawing/2014/main" id="{B770259E-4A52-4D80-88F6-38E07695E8FD}"/>
              </a:ext>
            </a:extLst>
          </p:cNvPr>
          <p:cNvSpPr>
            <a:spLocks noGrp="1"/>
          </p:cNvSpPr>
          <p:nvPr>
            <p:ph idx="13"/>
          </p:nvPr>
        </p:nvSpPr>
        <p:spPr/>
        <p:txBody>
          <a:bodyPr/>
          <a:lstStyle/>
          <a:p>
            <a:pPr lvl="1"/>
            <a:r>
              <a:rPr lang="en-US" dirty="0"/>
              <a:t>Induction of labor</a:t>
            </a:r>
          </a:p>
          <a:p>
            <a:pPr lvl="1"/>
            <a:r>
              <a:rPr lang="en-US" dirty="0"/>
              <a:t>Fetal monitoring</a:t>
            </a:r>
          </a:p>
          <a:p>
            <a:pPr lvl="1"/>
            <a:r>
              <a:rPr lang="en-US" dirty="0"/>
              <a:t>Artificial rupture of membranes</a:t>
            </a:r>
          </a:p>
          <a:p>
            <a:pPr lvl="1"/>
            <a:r>
              <a:rPr lang="en-US" dirty="0"/>
              <a:t>Forceps/vacuum extraction</a:t>
            </a:r>
          </a:p>
          <a:p>
            <a:pPr lvl="1"/>
            <a:r>
              <a:rPr lang="en-US" dirty="0"/>
              <a:t>Episiotomy</a:t>
            </a:r>
          </a:p>
          <a:p>
            <a:endParaRPr lang="en-US" dirty="0"/>
          </a:p>
        </p:txBody>
      </p:sp>
    </p:spTree>
    <p:extLst>
      <p:ext uri="{BB962C8B-B14F-4D97-AF65-F5344CB8AC3E}">
        <p14:creationId xmlns:p14="http://schemas.microsoft.com/office/powerpoint/2010/main" val="56927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Induction of labor</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Reasons for induction:</a:t>
            </a:r>
          </a:p>
          <a:p>
            <a:pPr lvl="2"/>
            <a:r>
              <a:rPr lang="en-US" dirty="0">
                <a:solidFill>
                  <a:schemeClr val="tx1"/>
                </a:solidFill>
              </a:rPr>
              <a:t>Mother has passed her due date.</a:t>
            </a:r>
          </a:p>
          <a:p>
            <a:pPr lvl="2"/>
            <a:r>
              <a:rPr lang="en-US" dirty="0">
                <a:solidFill>
                  <a:schemeClr val="tx1"/>
                </a:solidFill>
              </a:rPr>
              <a:t>Mother or fetus has a medical reason for delivery.</a:t>
            </a:r>
          </a:p>
          <a:p>
            <a:pPr lvl="2"/>
            <a:r>
              <a:rPr lang="en-US" dirty="0">
                <a:solidFill>
                  <a:schemeClr val="tx1"/>
                </a:solidFill>
              </a:rPr>
              <a:t>The water breaks, and labor hasn’t started, at term.</a:t>
            </a:r>
          </a:p>
          <a:p>
            <a:pPr lvl="1"/>
            <a:r>
              <a:rPr lang="en-US" dirty="0">
                <a:solidFill>
                  <a:schemeClr val="tx1"/>
                </a:solidFill>
              </a:rPr>
              <a:t>If the mother needs to be induced, cervical ripening might be </a:t>
            </a:r>
            <a:br>
              <a:rPr lang="en-US" dirty="0">
                <a:solidFill>
                  <a:schemeClr val="tx1"/>
                </a:solidFill>
              </a:rPr>
            </a:br>
            <a:r>
              <a:rPr lang="en-US" dirty="0">
                <a:solidFill>
                  <a:schemeClr val="tx1"/>
                </a:solidFill>
              </a:rPr>
              <a:t>needed first.</a:t>
            </a:r>
          </a:p>
          <a:p>
            <a:pPr lvl="2"/>
            <a:r>
              <a:rPr lang="en-US" dirty="0">
                <a:solidFill>
                  <a:schemeClr val="tx1"/>
                </a:solidFill>
              </a:rPr>
              <a:t>Cervical ripening is done when the cervix is closed or only slightly </a:t>
            </a:r>
            <a:br>
              <a:rPr lang="en-US" dirty="0">
                <a:solidFill>
                  <a:schemeClr val="tx1"/>
                </a:solidFill>
              </a:rPr>
            </a:br>
            <a:r>
              <a:rPr lang="en-US" dirty="0">
                <a:solidFill>
                  <a:schemeClr val="tx1"/>
                </a:solidFill>
              </a:rPr>
              <a:t>dilated and thick.</a:t>
            </a:r>
          </a:p>
        </p:txBody>
      </p:sp>
    </p:spTree>
    <p:extLst>
      <p:ext uri="{BB962C8B-B14F-4D97-AF65-F5344CB8AC3E}">
        <p14:creationId xmlns:p14="http://schemas.microsoft.com/office/powerpoint/2010/main" val="321809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Induction methods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6808573" cy="4681728"/>
          </a:xfrm>
        </p:spPr>
        <p:txBody>
          <a:bodyPr/>
          <a:lstStyle/>
          <a:p>
            <a:pPr lvl="1"/>
            <a:r>
              <a:rPr lang="en-US" dirty="0">
                <a:solidFill>
                  <a:schemeClr val="tx1"/>
                </a:solidFill>
              </a:rPr>
              <a:t>Cervical ripening:</a:t>
            </a:r>
          </a:p>
          <a:p>
            <a:pPr lvl="2"/>
            <a:r>
              <a:rPr lang="en-US" dirty="0">
                <a:solidFill>
                  <a:schemeClr val="tx1"/>
                </a:solidFill>
              </a:rPr>
              <a:t>Cervadil:</a:t>
            </a:r>
          </a:p>
          <a:p>
            <a:pPr lvl="3"/>
            <a:r>
              <a:rPr lang="en-US" dirty="0">
                <a:solidFill>
                  <a:schemeClr val="tx1"/>
                </a:solidFill>
              </a:rPr>
              <a:t>A medicated string that is placed in the vagina near the cervix</a:t>
            </a:r>
          </a:p>
          <a:p>
            <a:pPr lvl="3"/>
            <a:r>
              <a:rPr lang="en-US" dirty="0">
                <a:solidFill>
                  <a:schemeClr val="tx1"/>
                </a:solidFill>
              </a:rPr>
              <a:t>Remains in place for 12 hours, or until active labor begins</a:t>
            </a:r>
          </a:p>
          <a:p>
            <a:pPr lvl="2"/>
            <a:r>
              <a:rPr lang="en-US" dirty="0">
                <a:solidFill>
                  <a:schemeClr val="tx1"/>
                </a:solidFill>
              </a:rPr>
              <a:t>Cytotec:</a:t>
            </a:r>
          </a:p>
          <a:p>
            <a:pPr lvl="3"/>
            <a:r>
              <a:rPr lang="en-US" dirty="0">
                <a:solidFill>
                  <a:schemeClr val="tx1"/>
                </a:solidFill>
              </a:rPr>
              <a:t>A pill that is placed  in the vagina by the cervix</a:t>
            </a:r>
          </a:p>
          <a:p>
            <a:pPr lvl="3"/>
            <a:r>
              <a:rPr lang="en-US" dirty="0">
                <a:solidFill>
                  <a:schemeClr val="tx1"/>
                </a:solidFill>
              </a:rPr>
              <a:t>Can be placed every four hours as needed</a:t>
            </a:r>
          </a:p>
          <a:p>
            <a:pPr marL="365760" lvl="3" indent="0">
              <a:buNone/>
            </a:pPr>
            <a:endParaRPr lang="en-US" dirty="0">
              <a:solidFill>
                <a:schemeClr val="tx1"/>
              </a:solidFill>
            </a:endParaRPr>
          </a:p>
        </p:txBody>
      </p:sp>
      <p:pic>
        <p:nvPicPr>
          <p:cNvPr id="4" name="Picture 3">
            <a:extLst>
              <a:ext uri="{FF2B5EF4-FFF2-40B4-BE49-F238E27FC236}">
                <a16:creationId xmlns:a16="http://schemas.microsoft.com/office/drawing/2014/main" id="{EC16C951-B6AF-4FD8-AC66-9235A8697CDF}"/>
              </a:ext>
            </a:extLst>
          </p:cNvPr>
          <p:cNvPicPr>
            <a:picLocks noChangeAspect="1"/>
          </p:cNvPicPr>
          <p:nvPr/>
        </p:nvPicPr>
        <p:blipFill>
          <a:blip r:embed="rId2"/>
          <a:stretch>
            <a:fillRect/>
          </a:stretch>
        </p:blipFill>
        <p:spPr>
          <a:xfrm>
            <a:off x="8318157" y="1624276"/>
            <a:ext cx="2152650" cy="2124075"/>
          </a:xfrm>
          <a:prstGeom prst="rect">
            <a:avLst/>
          </a:prstGeom>
        </p:spPr>
      </p:pic>
      <p:pic>
        <p:nvPicPr>
          <p:cNvPr id="5" name="Picture 4">
            <a:extLst>
              <a:ext uri="{FF2B5EF4-FFF2-40B4-BE49-F238E27FC236}">
                <a16:creationId xmlns:a16="http://schemas.microsoft.com/office/drawing/2014/main" id="{DD00A1A7-28AE-4005-97A2-F9580BA5A99E}"/>
              </a:ext>
            </a:extLst>
          </p:cNvPr>
          <p:cNvPicPr>
            <a:picLocks noChangeAspect="1"/>
          </p:cNvPicPr>
          <p:nvPr/>
        </p:nvPicPr>
        <p:blipFill rotWithShape="1">
          <a:blip r:embed="rId3"/>
          <a:srcRect l="22945" r="22339"/>
          <a:stretch/>
        </p:blipFill>
        <p:spPr>
          <a:xfrm>
            <a:off x="8839715" y="4115328"/>
            <a:ext cx="1532238" cy="1628775"/>
          </a:xfrm>
          <a:prstGeom prst="rect">
            <a:avLst/>
          </a:prstGeom>
        </p:spPr>
      </p:pic>
    </p:spTree>
    <p:extLst>
      <p:ext uri="{BB962C8B-B14F-4D97-AF65-F5344CB8AC3E}">
        <p14:creationId xmlns:p14="http://schemas.microsoft.com/office/powerpoint/2010/main" val="1536073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Induction methods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6808573" cy="4681728"/>
          </a:xfrm>
        </p:spPr>
        <p:txBody>
          <a:bodyPr/>
          <a:lstStyle/>
          <a:p>
            <a:pPr lvl="1"/>
            <a:r>
              <a:rPr lang="en-US" dirty="0">
                <a:solidFill>
                  <a:schemeClr val="tx1"/>
                </a:solidFill>
              </a:rPr>
              <a:t>Cervical ripening</a:t>
            </a:r>
          </a:p>
          <a:p>
            <a:pPr lvl="2"/>
            <a:r>
              <a:rPr lang="en-US" dirty="0">
                <a:solidFill>
                  <a:schemeClr val="tx1"/>
                </a:solidFill>
              </a:rPr>
              <a:t>Cervical Foley:</a:t>
            </a:r>
          </a:p>
          <a:p>
            <a:pPr lvl="3"/>
            <a:r>
              <a:rPr lang="en-US" dirty="0">
                <a:solidFill>
                  <a:schemeClr val="tx1"/>
                </a:solidFill>
              </a:rPr>
              <a:t>A catheter that is placed inside the cervix (typically dilated a little) </a:t>
            </a:r>
          </a:p>
          <a:p>
            <a:pPr lvl="3"/>
            <a:r>
              <a:rPr lang="en-US" dirty="0">
                <a:solidFill>
                  <a:schemeClr val="tx1"/>
                </a:solidFill>
              </a:rPr>
              <a:t>The catheter is inflated with fluid to cause pressure and stretching of the cervix.</a:t>
            </a:r>
          </a:p>
          <a:p>
            <a:pPr lvl="3"/>
            <a:r>
              <a:rPr lang="en-US" dirty="0">
                <a:solidFill>
                  <a:schemeClr val="tx1"/>
                </a:solidFill>
              </a:rPr>
              <a:t>This mechanically dilates the cervix.</a:t>
            </a:r>
          </a:p>
        </p:txBody>
      </p:sp>
      <p:pic>
        <p:nvPicPr>
          <p:cNvPr id="5" name="Picture 4">
            <a:extLst>
              <a:ext uri="{FF2B5EF4-FFF2-40B4-BE49-F238E27FC236}">
                <a16:creationId xmlns:a16="http://schemas.microsoft.com/office/drawing/2014/main" id="{8D043788-31C6-4F9B-A448-40116B92F412}"/>
              </a:ext>
            </a:extLst>
          </p:cNvPr>
          <p:cNvPicPr>
            <a:picLocks noChangeAspect="1"/>
          </p:cNvPicPr>
          <p:nvPr/>
        </p:nvPicPr>
        <p:blipFill>
          <a:blip r:embed="rId2"/>
          <a:stretch>
            <a:fillRect/>
          </a:stretch>
        </p:blipFill>
        <p:spPr>
          <a:xfrm>
            <a:off x="7595287" y="2023149"/>
            <a:ext cx="3234916" cy="1811553"/>
          </a:xfrm>
          <a:prstGeom prst="rect">
            <a:avLst/>
          </a:prstGeom>
        </p:spPr>
      </p:pic>
    </p:spTree>
    <p:extLst>
      <p:ext uri="{BB962C8B-B14F-4D97-AF65-F5344CB8AC3E}">
        <p14:creationId xmlns:p14="http://schemas.microsoft.com/office/powerpoint/2010/main" val="3921470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Induction methods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Oxytocin:</a:t>
            </a:r>
          </a:p>
          <a:p>
            <a:pPr lvl="2"/>
            <a:r>
              <a:rPr lang="en-US" dirty="0">
                <a:solidFill>
                  <a:schemeClr val="tx1"/>
                </a:solidFill>
              </a:rPr>
              <a:t>Medication that is administered through an IV that causes contractions</a:t>
            </a:r>
          </a:p>
          <a:p>
            <a:pPr lvl="2"/>
            <a:r>
              <a:rPr lang="en-US" dirty="0">
                <a:solidFill>
                  <a:schemeClr val="tx1"/>
                </a:solidFill>
              </a:rPr>
              <a:t>Also administered after delivery to cause the uterus to contract and shrink</a:t>
            </a:r>
          </a:p>
          <a:p>
            <a:pPr lvl="2"/>
            <a:r>
              <a:rPr lang="en-US" dirty="0">
                <a:solidFill>
                  <a:schemeClr val="tx1"/>
                </a:solidFill>
              </a:rPr>
              <a:t>The medication is increased based on your body’s response to </a:t>
            </a:r>
            <a:br>
              <a:rPr lang="en-US" dirty="0">
                <a:solidFill>
                  <a:schemeClr val="tx1"/>
                </a:solidFill>
              </a:rPr>
            </a:br>
            <a:r>
              <a:rPr lang="en-US" dirty="0">
                <a:solidFill>
                  <a:schemeClr val="tx1"/>
                </a:solidFill>
              </a:rPr>
              <a:t>it.</a:t>
            </a:r>
          </a:p>
          <a:p>
            <a:pPr lvl="2"/>
            <a:r>
              <a:rPr lang="en-US" dirty="0">
                <a:solidFill>
                  <a:schemeClr val="tx1"/>
                </a:solidFill>
              </a:rPr>
              <a:t>Once your body is contracting regularly and having cervical change, the medication will no longer be increased.</a:t>
            </a:r>
          </a:p>
        </p:txBody>
      </p:sp>
    </p:spTree>
    <p:extLst>
      <p:ext uri="{BB962C8B-B14F-4D97-AF65-F5344CB8AC3E}">
        <p14:creationId xmlns:p14="http://schemas.microsoft.com/office/powerpoint/2010/main" val="126139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Fetal monitoring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6685005" cy="4681728"/>
          </a:xfrm>
        </p:spPr>
        <p:txBody>
          <a:bodyPr/>
          <a:lstStyle/>
          <a:p>
            <a:pPr lvl="1"/>
            <a:r>
              <a:rPr lang="en-US" dirty="0">
                <a:solidFill>
                  <a:schemeClr val="tx1"/>
                </a:solidFill>
              </a:rPr>
              <a:t>External:</a:t>
            </a:r>
          </a:p>
          <a:p>
            <a:pPr lvl="2"/>
            <a:r>
              <a:rPr lang="en-US" dirty="0">
                <a:solidFill>
                  <a:schemeClr val="tx1"/>
                </a:solidFill>
              </a:rPr>
              <a:t>Monitors are placed on the mother’s abdomen to monitor the baby’s heart rate and the mother’s contractions.</a:t>
            </a:r>
          </a:p>
          <a:p>
            <a:pPr lvl="2"/>
            <a:r>
              <a:rPr lang="en-US" dirty="0">
                <a:solidFill>
                  <a:schemeClr val="tx1"/>
                </a:solidFill>
              </a:rPr>
              <a:t>Allows the healthcare team to know how the baby is reacting to labor</a:t>
            </a:r>
          </a:p>
        </p:txBody>
      </p:sp>
      <p:pic>
        <p:nvPicPr>
          <p:cNvPr id="4" name="Picture 3">
            <a:extLst>
              <a:ext uri="{FF2B5EF4-FFF2-40B4-BE49-F238E27FC236}">
                <a16:creationId xmlns:a16="http://schemas.microsoft.com/office/drawing/2014/main" id="{4F28CACD-77F8-470D-9ED5-FBC1D48DD3A6}"/>
              </a:ext>
            </a:extLst>
          </p:cNvPr>
          <p:cNvPicPr>
            <a:picLocks noChangeAspect="1"/>
          </p:cNvPicPr>
          <p:nvPr/>
        </p:nvPicPr>
        <p:blipFill>
          <a:blip r:embed="rId2"/>
          <a:stretch>
            <a:fillRect/>
          </a:stretch>
        </p:blipFill>
        <p:spPr>
          <a:xfrm>
            <a:off x="7959899" y="2036805"/>
            <a:ext cx="2828925" cy="1619250"/>
          </a:xfrm>
          <a:prstGeom prst="rect">
            <a:avLst/>
          </a:prstGeom>
        </p:spPr>
      </p:pic>
    </p:spTree>
    <p:extLst>
      <p:ext uri="{BB962C8B-B14F-4D97-AF65-F5344CB8AC3E}">
        <p14:creationId xmlns:p14="http://schemas.microsoft.com/office/powerpoint/2010/main" val="153913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When to contact your healthcare provider</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a:xfrm>
            <a:off x="457200" y="1493838"/>
            <a:ext cx="6104238" cy="4681728"/>
          </a:xfrm>
        </p:spPr>
        <p:txBody>
          <a:bodyPr/>
          <a:lstStyle/>
          <a:p>
            <a:pPr lvl="1"/>
            <a:r>
              <a:rPr lang="en-US" dirty="0"/>
              <a:t>Changes in your baby’s movements</a:t>
            </a:r>
          </a:p>
          <a:p>
            <a:pPr lvl="1"/>
            <a:r>
              <a:rPr lang="en-US" dirty="0"/>
              <a:t>Headache or visual changes</a:t>
            </a:r>
          </a:p>
          <a:p>
            <a:pPr lvl="1"/>
            <a:r>
              <a:rPr lang="en-US" dirty="0"/>
              <a:t>Vomiting or diarrhea that lasts longer than 24 hours</a:t>
            </a:r>
          </a:p>
          <a:p>
            <a:endParaRPr lang="en-US" dirty="0"/>
          </a:p>
        </p:txBody>
      </p:sp>
      <p:pic>
        <p:nvPicPr>
          <p:cNvPr id="5" name="Picture 4">
            <a:extLst>
              <a:ext uri="{FF2B5EF4-FFF2-40B4-BE49-F238E27FC236}">
                <a16:creationId xmlns:a16="http://schemas.microsoft.com/office/drawing/2014/main" id="{07381045-D560-4A1B-8B05-0B5F19948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713" y="1042075"/>
            <a:ext cx="2261287" cy="2261287"/>
          </a:xfrm>
          <a:prstGeom prst="rect">
            <a:avLst/>
          </a:prstGeom>
        </p:spPr>
      </p:pic>
    </p:spTree>
    <p:extLst>
      <p:ext uri="{BB962C8B-B14F-4D97-AF65-F5344CB8AC3E}">
        <p14:creationId xmlns:p14="http://schemas.microsoft.com/office/powerpoint/2010/main" val="323829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Fetal monitoring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6796216" cy="4681728"/>
          </a:xfrm>
        </p:spPr>
        <p:txBody>
          <a:bodyPr/>
          <a:lstStyle/>
          <a:p>
            <a:pPr lvl="1"/>
            <a:r>
              <a:rPr lang="en-US" dirty="0">
                <a:solidFill>
                  <a:schemeClr val="tx1"/>
                </a:solidFill>
              </a:rPr>
              <a:t>Internal:</a:t>
            </a:r>
          </a:p>
          <a:p>
            <a:pPr lvl="2"/>
            <a:r>
              <a:rPr lang="en-US" dirty="0">
                <a:solidFill>
                  <a:schemeClr val="tx1"/>
                </a:solidFill>
              </a:rPr>
              <a:t>More invasive way to monitor the baby’s heart rate and mother’s contractions</a:t>
            </a:r>
          </a:p>
          <a:p>
            <a:pPr lvl="2"/>
            <a:r>
              <a:rPr lang="en-US" dirty="0">
                <a:solidFill>
                  <a:schemeClr val="tx1"/>
                </a:solidFill>
              </a:rPr>
              <a:t>Might be done if the healthcare team is unable or having difficulty tracing the fetal heart rate and/or contractions</a:t>
            </a:r>
          </a:p>
          <a:p>
            <a:pPr lvl="2"/>
            <a:r>
              <a:rPr lang="en-US" dirty="0">
                <a:solidFill>
                  <a:schemeClr val="tx1"/>
                </a:solidFill>
              </a:rPr>
              <a:t>IUPC is used to monitor contractions</a:t>
            </a:r>
          </a:p>
          <a:p>
            <a:pPr lvl="2"/>
            <a:r>
              <a:rPr lang="en-US" dirty="0">
                <a:solidFill>
                  <a:schemeClr val="tx1"/>
                </a:solidFill>
              </a:rPr>
              <a:t>FSE is used to monitor the baby’s heart rate</a:t>
            </a:r>
          </a:p>
          <a:p>
            <a:pPr lvl="2"/>
            <a:r>
              <a:rPr lang="en-US" dirty="0">
                <a:solidFill>
                  <a:schemeClr val="tx1"/>
                </a:solidFill>
              </a:rPr>
              <a:t>The baby might have a small spot on the top of his/her head from where this is placed, but it shouldn’t cause any long-term problems.</a:t>
            </a:r>
          </a:p>
        </p:txBody>
      </p:sp>
      <p:pic>
        <p:nvPicPr>
          <p:cNvPr id="5" name="Picture 4">
            <a:extLst>
              <a:ext uri="{FF2B5EF4-FFF2-40B4-BE49-F238E27FC236}">
                <a16:creationId xmlns:a16="http://schemas.microsoft.com/office/drawing/2014/main" id="{AC6A83A2-49A7-49A3-9F12-388F98121886}"/>
              </a:ext>
            </a:extLst>
          </p:cNvPr>
          <p:cNvPicPr>
            <a:picLocks noChangeAspect="1"/>
          </p:cNvPicPr>
          <p:nvPr/>
        </p:nvPicPr>
        <p:blipFill>
          <a:blip r:embed="rId2"/>
          <a:stretch>
            <a:fillRect/>
          </a:stretch>
        </p:blipFill>
        <p:spPr>
          <a:xfrm>
            <a:off x="8107330" y="3626974"/>
            <a:ext cx="2951967" cy="2363926"/>
          </a:xfrm>
          <a:prstGeom prst="rect">
            <a:avLst/>
          </a:prstGeom>
        </p:spPr>
      </p:pic>
      <p:pic>
        <p:nvPicPr>
          <p:cNvPr id="6" name="Picture 5">
            <a:extLst>
              <a:ext uri="{FF2B5EF4-FFF2-40B4-BE49-F238E27FC236}">
                <a16:creationId xmlns:a16="http://schemas.microsoft.com/office/drawing/2014/main" id="{F0F6B3C5-474B-4918-B725-75DF3BA40B1C}"/>
              </a:ext>
            </a:extLst>
          </p:cNvPr>
          <p:cNvPicPr>
            <a:picLocks noChangeAspect="1"/>
          </p:cNvPicPr>
          <p:nvPr/>
        </p:nvPicPr>
        <p:blipFill>
          <a:blip r:embed="rId3"/>
          <a:stretch>
            <a:fillRect/>
          </a:stretch>
        </p:blipFill>
        <p:spPr>
          <a:xfrm>
            <a:off x="8281088" y="1641633"/>
            <a:ext cx="2122781" cy="1699916"/>
          </a:xfrm>
          <a:prstGeom prst="rect">
            <a:avLst/>
          </a:prstGeom>
        </p:spPr>
      </p:pic>
      <p:sp>
        <p:nvSpPr>
          <p:cNvPr id="7" name="Rectangle 6">
            <a:extLst>
              <a:ext uri="{FF2B5EF4-FFF2-40B4-BE49-F238E27FC236}">
                <a16:creationId xmlns:a16="http://schemas.microsoft.com/office/drawing/2014/main" id="{0D0D592C-7004-4908-A664-EE44D033370D}"/>
              </a:ext>
            </a:extLst>
          </p:cNvPr>
          <p:cNvSpPr/>
          <p:nvPr/>
        </p:nvSpPr>
        <p:spPr>
          <a:xfrm>
            <a:off x="8281088" y="3252648"/>
            <a:ext cx="1965509" cy="369332"/>
          </a:xfrm>
          <a:prstGeom prst="rect">
            <a:avLst/>
          </a:prstGeom>
        </p:spPr>
        <p:txBody>
          <a:bodyPr wrap="square">
            <a:spAutoFit/>
          </a:bodyPr>
          <a:lstStyle/>
          <a:p>
            <a:r>
              <a:rPr lang="en-US" dirty="0"/>
              <a:t>IUPC</a:t>
            </a:r>
          </a:p>
        </p:txBody>
      </p:sp>
      <p:sp>
        <p:nvSpPr>
          <p:cNvPr id="8" name="Rectangle 7">
            <a:extLst>
              <a:ext uri="{FF2B5EF4-FFF2-40B4-BE49-F238E27FC236}">
                <a16:creationId xmlns:a16="http://schemas.microsoft.com/office/drawing/2014/main" id="{6DA197D1-FA8F-4F2C-A12B-1A3273C6B504}"/>
              </a:ext>
            </a:extLst>
          </p:cNvPr>
          <p:cNvSpPr/>
          <p:nvPr/>
        </p:nvSpPr>
        <p:spPr>
          <a:xfrm>
            <a:off x="8281087" y="5806234"/>
            <a:ext cx="1965509" cy="369332"/>
          </a:xfrm>
          <a:prstGeom prst="rect">
            <a:avLst/>
          </a:prstGeom>
        </p:spPr>
        <p:txBody>
          <a:bodyPr wrap="square">
            <a:spAutoFit/>
          </a:bodyPr>
          <a:lstStyle/>
          <a:p>
            <a:r>
              <a:rPr lang="en-US" dirty="0"/>
              <a:t>FSE</a:t>
            </a:r>
          </a:p>
        </p:txBody>
      </p:sp>
    </p:spTree>
    <p:extLst>
      <p:ext uri="{BB962C8B-B14F-4D97-AF65-F5344CB8AC3E}">
        <p14:creationId xmlns:p14="http://schemas.microsoft.com/office/powerpoint/2010/main" val="3468188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Artificial rupture of membranes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8748584" cy="4681728"/>
          </a:xfrm>
        </p:spPr>
        <p:txBody>
          <a:bodyPr/>
          <a:lstStyle/>
          <a:p>
            <a:pPr lvl="1"/>
            <a:r>
              <a:rPr lang="en-US" dirty="0">
                <a:solidFill>
                  <a:schemeClr val="tx1"/>
                </a:solidFill>
              </a:rPr>
              <a:t>Is done using an amnio hook when your water doesn’t break on its own</a:t>
            </a:r>
          </a:p>
          <a:p>
            <a:pPr lvl="1"/>
            <a:r>
              <a:rPr lang="en-US" dirty="0">
                <a:solidFill>
                  <a:schemeClr val="tx1"/>
                </a:solidFill>
              </a:rPr>
              <a:t>May be done to help facilitate labor or when the cervix is completely dilated, and delivery needs to occur</a:t>
            </a:r>
          </a:p>
        </p:txBody>
      </p:sp>
      <p:pic>
        <p:nvPicPr>
          <p:cNvPr id="9" name="Picture 8">
            <a:extLst>
              <a:ext uri="{FF2B5EF4-FFF2-40B4-BE49-F238E27FC236}">
                <a16:creationId xmlns:a16="http://schemas.microsoft.com/office/drawing/2014/main" id="{7D22B1DE-6DD3-4F45-AFA5-85E8DE3E0CE4}"/>
              </a:ext>
            </a:extLst>
          </p:cNvPr>
          <p:cNvPicPr>
            <a:picLocks noChangeAspect="1"/>
          </p:cNvPicPr>
          <p:nvPr/>
        </p:nvPicPr>
        <p:blipFill>
          <a:blip r:embed="rId2"/>
          <a:stretch>
            <a:fillRect/>
          </a:stretch>
        </p:blipFill>
        <p:spPr>
          <a:xfrm>
            <a:off x="656968" y="3834702"/>
            <a:ext cx="2447925" cy="2447925"/>
          </a:xfrm>
          <a:prstGeom prst="rect">
            <a:avLst/>
          </a:prstGeom>
        </p:spPr>
      </p:pic>
    </p:spTree>
    <p:extLst>
      <p:ext uri="{BB962C8B-B14F-4D97-AF65-F5344CB8AC3E}">
        <p14:creationId xmlns:p14="http://schemas.microsoft.com/office/powerpoint/2010/main" val="1776328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Forceps/vacuum extraction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6709719" cy="4681728"/>
          </a:xfrm>
        </p:spPr>
        <p:txBody>
          <a:bodyPr/>
          <a:lstStyle/>
          <a:p>
            <a:pPr lvl="1"/>
            <a:r>
              <a:rPr lang="en-US" dirty="0">
                <a:solidFill>
                  <a:schemeClr val="tx1"/>
                </a:solidFill>
              </a:rPr>
              <a:t>Forceps:</a:t>
            </a:r>
          </a:p>
          <a:p>
            <a:pPr lvl="2"/>
            <a:r>
              <a:rPr lang="en-US" dirty="0">
                <a:solidFill>
                  <a:schemeClr val="tx1"/>
                </a:solidFill>
              </a:rPr>
              <a:t>Placed on the sides of the baby’s head to aid in delivery of the head</a:t>
            </a:r>
          </a:p>
          <a:p>
            <a:pPr lvl="1"/>
            <a:r>
              <a:rPr lang="en-US" dirty="0">
                <a:solidFill>
                  <a:schemeClr val="tx1"/>
                </a:solidFill>
              </a:rPr>
              <a:t>Vacuum:</a:t>
            </a:r>
          </a:p>
          <a:p>
            <a:pPr lvl="2"/>
            <a:r>
              <a:rPr lang="en-US" dirty="0">
                <a:solidFill>
                  <a:schemeClr val="tx1"/>
                </a:solidFill>
              </a:rPr>
              <a:t>A cup that is placed on infant’s head to aid in the delivery of the head</a:t>
            </a:r>
          </a:p>
          <a:p>
            <a:pPr lvl="2"/>
            <a:r>
              <a:rPr lang="en-US" dirty="0">
                <a:solidFill>
                  <a:schemeClr val="tx1"/>
                </a:solidFill>
              </a:rPr>
              <a:t>The cup “suctions” to the head</a:t>
            </a:r>
          </a:p>
        </p:txBody>
      </p:sp>
      <p:pic>
        <p:nvPicPr>
          <p:cNvPr id="5" name="Picture 4">
            <a:extLst>
              <a:ext uri="{FF2B5EF4-FFF2-40B4-BE49-F238E27FC236}">
                <a16:creationId xmlns:a16="http://schemas.microsoft.com/office/drawing/2014/main" id="{C765B3C4-675E-4E89-B784-D80364A18F3C}"/>
              </a:ext>
            </a:extLst>
          </p:cNvPr>
          <p:cNvPicPr>
            <a:picLocks noChangeAspect="1"/>
          </p:cNvPicPr>
          <p:nvPr/>
        </p:nvPicPr>
        <p:blipFill>
          <a:blip r:embed="rId2"/>
          <a:stretch>
            <a:fillRect/>
          </a:stretch>
        </p:blipFill>
        <p:spPr>
          <a:xfrm>
            <a:off x="8414951" y="1740789"/>
            <a:ext cx="2457450" cy="1857375"/>
          </a:xfrm>
          <a:prstGeom prst="rect">
            <a:avLst/>
          </a:prstGeom>
        </p:spPr>
      </p:pic>
      <p:pic>
        <p:nvPicPr>
          <p:cNvPr id="6" name="Picture 5">
            <a:extLst>
              <a:ext uri="{FF2B5EF4-FFF2-40B4-BE49-F238E27FC236}">
                <a16:creationId xmlns:a16="http://schemas.microsoft.com/office/drawing/2014/main" id="{EAADBB1A-4079-4878-98CE-A0B9E34C163E}"/>
              </a:ext>
            </a:extLst>
          </p:cNvPr>
          <p:cNvPicPr>
            <a:picLocks noChangeAspect="1"/>
          </p:cNvPicPr>
          <p:nvPr/>
        </p:nvPicPr>
        <p:blipFill>
          <a:blip r:embed="rId3"/>
          <a:stretch>
            <a:fillRect/>
          </a:stretch>
        </p:blipFill>
        <p:spPr>
          <a:xfrm>
            <a:off x="8414951" y="3834702"/>
            <a:ext cx="2600325" cy="1762125"/>
          </a:xfrm>
          <a:prstGeom prst="rect">
            <a:avLst/>
          </a:prstGeom>
        </p:spPr>
      </p:pic>
    </p:spTree>
    <p:extLst>
      <p:ext uri="{BB962C8B-B14F-4D97-AF65-F5344CB8AC3E}">
        <p14:creationId xmlns:p14="http://schemas.microsoft.com/office/powerpoint/2010/main" val="1951806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Forceps/vacuum extraction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6709719" cy="4681728"/>
          </a:xfrm>
        </p:spPr>
        <p:txBody>
          <a:bodyPr/>
          <a:lstStyle/>
          <a:p>
            <a:pPr lvl="1"/>
            <a:r>
              <a:rPr lang="en-US" dirty="0">
                <a:solidFill>
                  <a:schemeClr val="tx1"/>
                </a:solidFill>
              </a:rPr>
              <a:t>Risks:</a:t>
            </a:r>
          </a:p>
          <a:p>
            <a:pPr lvl="2"/>
            <a:r>
              <a:rPr lang="en-US" dirty="0">
                <a:solidFill>
                  <a:schemeClr val="tx1"/>
                </a:solidFill>
              </a:rPr>
              <a:t>Bruising</a:t>
            </a:r>
          </a:p>
          <a:p>
            <a:pPr lvl="2"/>
            <a:r>
              <a:rPr lang="en-US" dirty="0">
                <a:solidFill>
                  <a:schemeClr val="tx1"/>
                </a:solidFill>
              </a:rPr>
              <a:t>Nerve problems on the face (forceps)</a:t>
            </a:r>
          </a:p>
          <a:p>
            <a:pPr lvl="2"/>
            <a:r>
              <a:rPr lang="en-US" dirty="0">
                <a:solidFill>
                  <a:schemeClr val="tx1"/>
                </a:solidFill>
              </a:rPr>
              <a:t>Bleeding in the fetal head (vacuum)</a:t>
            </a:r>
          </a:p>
          <a:p>
            <a:pPr lvl="2"/>
            <a:r>
              <a:rPr lang="en-US" dirty="0">
                <a:solidFill>
                  <a:schemeClr val="tx1"/>
                </a:solidFill>
              </a:rPr>
              <a:t>Unsuccessful, and a Cesarean section would </a:t>
            </a:r>
            <a:br>
              <a:rPr lang="en-US" dirty="0">
                <a:solidFill>
                  <a:schemeClr val="tx1"/>
                </a:solidFill>
              </a:rPr>
            </a:br>
            <a:r>
              <a:rPr lang="en-US" dirty="0">
                <a:solidFill>
                  <a:schemeClr val="tx1"/>
                </a:solidFill>
              </a:rPr>
              <a:t>be required</a:t>
            </a:r>
          </a:p>
        </p:txBody>
      </p:sp>
      <p:pic>
        <p:nvPicPr>
          <p:cNvPr id="5" name="Picture 4">
            <a:extLst>
              <a:ext uri="{FF2B5EF4-FFF2-40B4-BE49-F238E27FC236}">
                <a16:creationId xmlns:a16="http://schemas.microsoft.com/office/drawing/2014/main" id="{C765B3C4-675E-4E89-B784-D80364A18F3C}"/>
              </a:ext>
            </a:extLst>
          </p:cNvPr>
          <p:cNvPicPr>
            <a:picLocks noChangeAspect="1"/>
          </p:cNvPicPr>
          <p:nvPr/>
        </p:nvPicPr>
        <p:blipFill>
          <a:blip r:embed="rId2"/>
          <a:stretch>
            <a:fillRect/>
          </a:stretch>
        </p:blipFill>
        <p:spPr>
          <a:xfrm>
            <a:off x="8414951" y="1740789"/>
            <a:ext cx="2457450" cy="1857375"/>
          </a:xfrm>
          <a:prstGeom prst="rect">
            <a:avLst/>
          </a:prstGeom>
        </p:spPr>
      </p:pic>
      <p:pic>
        <p:nvPicPr>
          <p:cNvPr id="6" name="Picture 5">
            <a:extLst>
              <a:ext uri="{FF2B5EF4-FFF2-40B4-BE49-F238E27FC236}">
                <a16:creationId xmlns:a16="http://schemas.microsoft.com/office/drawing/2014/main" id="{EAADBB1A-4079-4878-98CE-A0B9E34C163E}"/>
              </a:ext>
            </a:extLst>
          </p:cNvPr>
          <p:cNvPicPr>
            <a:picLocks noChangeAspect="1"/>
          </p:cNvPicPr>
          <p:nvPr/>
        </p:nvPicPr>
        <p:blipFill>
          <a:blip r:embed="rId3"/>
          <a:stretch>
            <a:fillRect/>
          </a:stretch>
        </p:blipFill>
        <p:spPr>
          <a:xfrm>
            <a:off x="8414951" y="3834702"/>
            <a:ext cx="2600325" cy="1762125"/>
          </a:xfrm>
          <a:prstGeom prst="rect">
            <a:avLst/>
          </a:prstGeom>
        </p:spPr>
      </p:pic>
    </p:spTree>
    <p:extLst>
      <p:ext uri="{BB962C8B-B14F-4D97-AF65-F5344CB8AC3E}">
        <p14:creationId xmlns:p14="http://schemas.microsoft.com/office/powerpoint/2010/main" val="2048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Episiotomy</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10935730" cy="4681728"/>
          </a:xfrm>
        </p:spPr>
        <p:txBody>
          <a:bodyPr/>
          <a:lstStyle/>
          <a:p>
            <a:pPr lvl="1"/>
            <a:r>
              <a:rPr lang="en-US" dirty="0">
                <a:solidFill>
                  <a:schemeClr val="tx1"/>
                </a:solidFill>
              </a:rPr>
              <a:t>No longer routinely done</a:t>
            </a:r>
          </a:p>
          <a:p>
            <a:pPr lvl="1"/>
            <a:r>
              <a:rPr lang="en-US" dirty="0">
                <a:solidFill>
                  <a:schemeClr val="tx1"/>
                </a:solidFill>
              </a:rPr>
              <a:t>Done only in a case where the fetus needs to be delivered more quickly</a:t>
            </a:r>
          </a:p>
          <a:p>
            <a:pPr lvl="1"/>
            <a:r>
              <a:rPr lang="en-US" dirty="0">
                <a:solidFill>
                  <a:schemeClr val="tx1"/>
                </a:solidFill>
              </a:rPr>
              <a:t>Consists of cutting the maternal perineum to allow more space for the delivery of the baby</a:t>
            </a:r>
          </a:p>
          <a:p>
            <a:pPr lvl="1"/>
            <a:r>
              <a:rPr lang="en-US" dirty="0">
                <a:solidFill>
                  <a:schemeClr val="tx1"/>
                </a:solidFill>
              </a:rPr>
              <a:t>Most physicians allow the maternal skin to stretch and tear on its own, rather than cut an episiotomy.</a:t>
            </a:r>
          </a:p>
          <a:p>
            <a:pPr lvl="2"/>
            <a:r>
              <a:rPr lang="en-US" dirty="0">
                <a:solidFill>
                  <a:schemeClr val="tx1"/>
                </a:solidFill>
              </a:rPr>
              <a:t>Tears heal better and are typically not as bad than if an episiotomy </a:t>
            </a:r>
            <a:br>
              <a:rPr lang="en-US" dirty="0">
                <a:solidFill>
                  <a:schemeClr val="tx1"/>
                </a:solidFill>
              </a:rPr>
            </a:br>
            <a:r>
              <a:rPr lang="en-US" dirty="0">
                <a:solidFill>
                  <a:schemeClr val="tx1"/>
                </a:solidFill>
              </a:rPr>
              <a:t>had been cut.</a:t>
            </a:r>
          </a:p>
          <a:p>
            <a:pPr lvl="2"/>
            <a:r>
              <a:rPr lang="en-US" dirty="0">
                <a:solidFill>
                  <a:schemeClr val="tx1"/>
                </a:solidFill>
              </a:rPr>
              <a:t>If an episiotomy had been cut, the maternal skin could tear further.</a:t>
            </a:r>
          </a:p>
        </p:txBody>
      </p:sp>
    </p:spTree>
    <p:extLst>
      <p:ext uri="{BB962C8B-B14F-4D97-AF65-F5344CB8AC3E}">
        <p14:creationId xmlns:p14="http://schemas.microsoft.com/office/powerpoint/2010/main" val="3725961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Medical procedures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10935730" cy="4681728"/>
          </a:xfrm>
        </p:spPr>
        <p:txBody>
          <a:bodyPr/>
          <a:lstStyle/>
          <a:p>
            <a:pPr lvl="1"/>
            <a:r>
              <a:rPr lang="en-US" dirty="0">
                <a:solidFill>
                  <a:schemeClr val="tx1"/>
                </a:solidFill>
              </a:rPr>
              <a:t>All medical procedures have risks associated with them.</a:t>
            </a:r>
          </a:p>
          <a:p>
            <a:pPr lvl="1"/>
            <a:r>
              <a:rPr lang="en-US" dirty="0">
                <a:solidFill>
                  <a:schemeClr val="tx1"/>
                </a:solidFill>
              </a:rPr>
              <a:t>Your healthcare professional should review the risks and benefits with you prior to performing any medical procedures on your or your baby.</a:t>
            </a:r>
          </a:p>
          <a:p>
            <a:pPr lvl="1"/>
            <a:r>
              <a:rPr lang="en-US" dirty="0">
                <a:solidFill>
                  <a:schemeClr val="tx1"/>
                </a:solidFill>
              </a:rPr>
              <a:t>Make sure to ask questions and fully understand prior to consenting to a procedure you are unsure about.</a:t>
            </a:r>
          </a:p>
        </p:txBody>
      </p:sp>
    </p:spTree>
    <p:extLst>
      <p:ext uri="{BB962C8B-B14F-4D97-AF65-F5344CB8AC3E}">
        <p14:creationId xmlns:p14="http://schemas.microsoft.com/office/powerpoint/2010/main" val="1662175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Cesarean birth</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7846541" cy="4681728"/>
          </a:xfrm>
        </p:spPr>
        <p:txBody>
          <a:bodyPr/>
          <a:lstStyle/>
          <a:p>
            <a:pPr lvl="1"/>
            <a:r>
              <a:rPr lang="en-US" dirty="0">
                <a:solidFill>
                  <a:schemeClr val="tx1"/>
                </a:solidFill>
              </a:rPr>
              <a:t>Surgical delivery of the baby through an incision made on the lower abdomen</a:t>
            </a:r>
          </a:p>
          <a:p>
            <a:pPr lvl="1"/>
            <a:r>
              <a:rPr lang="en-US" dirty="0">
                <a:solidFill>
                  <a:schemeClr val="tx1"/>
                </a:solidFill>
              </a:rPr>
              <a:t>Performed if a vaginal birth isn’t possible for mom or baby</a:t>
            </a:r>
          </a:p>
        </p:txBody>
      </p:sp>
      <p:pic>
        <p:nvPicPr>
          <p:cNvPr id="6" name="Picture 5">
            <a:extLst>
              <a:ext uri="{FF2B5EF4-FFF2-40B4-BE49-F238E27FC236}">
                <a16:creationId xmlns:a16="http://schemas.microsoft.com/office/drawing/2014/main" id="{7B1EC02B-87BB-4EBD-9662-10C1FF786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450" y="637398"/>
            <a:ext cx="3058302" cy="3058302"/>
          </a:xfrm>
          <a:prstGeom prst="rect">
            <a:avLst/>
          </a:prstGeom>
        </p:spPr>
      </p:pic>
    </p:spTree>
    <p:extLst>
      <p:ext uri="{BB962C8B-B14F-4D97-AF65-F5344CB8AC3E}">
        <p14:creationId xmlns:p14="http://schemas.microsoft.com/office/powerpoint/2010/main" val="4254323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A134C9E-A8B7-4290-8B84-01BF89DAD45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591" b="591"/>
          <a:stretch>
            <a:fillRect/>
          </a:stretch>
        </p:blipFill>
        <p:spPr>
          <a:xfrm>
            <a:off x="6233160" y="1493838"/>
            <a:ext cx="5961888" cy="4678362"/>
          </a:xfrm>
        </p:spPr>
      </p:pic>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Reasons for a Cesarean birth</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7290486" cy="4681728"/>
          </a:xfrm>
        </p:spPr>
        <p:txBody>
          <a:bodyPr/>
          <a:lstStyle/>
          <a:p>
            <a:pPr lvl="1"/>
            <a:r>
              <a:rPr lang="en-US" dirty="0">
                <a:solidFill>
                  <a:schemeClr val="tx1"/>
                </a:solidFill>
              </a:rPr>
              <a:t>Planned</a:t>
            </a:r>
          </a:p>
          <a:p>
            <a:pPr lvl="2"/>
            <a:r>
              <a:rPr lang="en-US" dirty="0">
                <a:solidFill>
                  <a:schemeClr val="tx1"/>
                </a:solidFill>
              </a:rPr>
              <a:t>Breech (butt first) presentation</a:t>
            </a:r>
          </a:p>
          <a:p>
            <a:pPr lvl="2"/>
            <a:r>
              <a:rPr lang="en-US" dirty="0">
                <a:solidFill>
                  <a:schemeClr val="tx1"/>
                </a:solidFill>
              </a:rPr>
              <a:t>Transverse (baby lying sideways) </a:t>
            </a:r>
            <a:br>
              <a:rPr lang="en-US" dirty="0">
                <a:solidFill>
                  <a:schemeClr val="tx1"/>
                </a:solidFill>
              </a:rPr>
            </a:br>
            <a:r>
              <a:rPr lang="en-US" dirty="0">
                <a:solidFill>
                  <a:schemeClr val="tx1"/>
                </a:solidFill>
              </a:rPr>
              <a:t>presentation</a:t>
            </a:r>
          </a:p>
          <a:p>
            <a:pPr lvl="2"/>
            <a:r>
              <a:rPr lang="en-US" dirty="0">
                <a:solidFill>
                  <a:schemeClr val="tx1"/>
                </a:solidFill>
              </a:rPr>
              <a:t>Placenta </a:t>
            </a:r>
            <a:r>
              <a:rPr lang="en-US" dirty="0" err="1">
                <a:solidFill>
                  <a:schemeClr val="tx1"/>
                </a:solidFill>
              </a:rPr>
              <a:t>previa</a:t>
            </a:r>
            <a:r>
              <a:rPr lang="en-US" dirty="0">
                <a:solidFill>
                  <a:schemeClr val="tx1"/>
                </a:solidFill>
              </a:rPr>
              <a:t> (placenta low or </a:t>
            </a:r>
            <a:br>
              <a:rPr lang="en-US" dirty="0">
                <a:solidFill>
                  <a:schemeClr val="tx1"/>
                </a:solidFill>
              </a:rPr>
            </a:br>
            <a:r>
              <a:rPr lang="en-US" dirty="0">
                <a:solidFill>
                  <a:schemeClr val="tx1"/>
                </a:solidFill>
              </a:rPr>
              <a:t>covering the cervix)</a:t>
            </a:r>
          </a:p>
          <a:p>
            <a:pPr lvl="2"/>
            <a:r>
              <a:rPr lang="en-US" dirty="0">
                <a:solidFill>
                  <a:schemeClr val="tx1"/>
                </a:solidFill>
              </a:rPr>
              <a:t>Multiple gestation (more than one baby)</a:t>
            </a:r>
          </a:p>
          <a:p>
            <a:pPr lvl="2"/>
            <a:r>
              <a:rPr lang="en-US" dirty="0">
                <a:solidFill>
                  <a:schemeClr val="tx1"/>
                </a:solidFill>
              </a:rPr>
              <a:t>Previous Cesarean birth</a:t>
            </a:r>
          </a:p>
          <a:p>
            <a:pPr lvl="2"/>
            <a:r>
              <a:rPr lang="en-US" dirty="0">
                <a:solidFill>
                  <a:schemeClr val="tx1"/>
                </a:solidFill>
              </a:rPr>
              <a:t>Medical condition in mom or baby</a:t>
            </a:r>
          </a:p>
          <a:p>
            <a:pPr lvl="1"/>
            <a:r>
              <a:rPr lang="en-US" dirty="0">
                <a:solidFill>
                  <a:schemeClr val="tx1"/>
                </a:solidFill>
              </a:rPr>
              <a:t>A planned Cesarean section will typically be done under spinal anesthesia.</a:t>
            </a:r>
          </a:p>
        </p:txBody>
      </p:sp>
      <p:sp>
        <p:nvSpPr>
          <p:cNvPr id="7" name="Rectangle 6">
            <a:extLst>
              <a:ext uri="{FF2B5EF4-FFF2-40B4-BE49-F238E27FC236}">
                <a16:creationId xmlns:a16="http://schemas.microsoft.com/office/drawing/2014/main" id="{280AA05D-BF2F-41D4-82CF-D05FF108C274}"/>
              </a:ext>
            </a:extLst>
          </p:cNvPr>
          <p:cNvSpPr/>
          <p:nvPr/>
        </p:nvSpPr>
        <p:spPr>
          <a:xfrm>
            <a:off x="7023103" y="4784886"/>
            <a:ext cx="1965509" cy="369332"/>
          </a:xfrm>
          <a:prstGeom prst="rect">
            <a:avLst/>
          </a:prstGeom>
        </p:spPr>
        <p:txBody>
          <a:bodyPr wrap="square">
            <a:spAutoFit/>
          </a:bodyPr>
          <a:lstStyle/>
          <a:p>
            <a:r>
              <a:rPr lang="en-US" dirty="0"/>
              <a:t>Anterior</a:t>
            </a:r>
          </a:p>
        </p:txBody>
      </p:sp>
      <p:sp>
        <p:nvSpPr>
          <p:cNvPr id="9" name="Rectangle 8">
            <a:extLst>
              <a:ext uri="{FF2B5EF4-FFF2-40B4-BE49-F238E27FC236}">
                <a16:creationId xmlns:a16="http://schemas.microsoft.com/office/drawing/2014/main" id="{4CC945C8-2EDD-40A3-BADA-395496B7933B}"/>
              </a:ext>
            </a:extLst>
          </p:cNvPr>
          <p:cNvSpPr/>
          <p:nvPr/>
        </p:nvSpPr>
        <p:spPr>
          <a:xfrm>
            <a:off x="8423535" y="3397572"/>
            <a:ext cx="1965509" cy="369332"/>
          </a:xfrm>
          <a:prstGeom prst="rect">
            <a:avLst/>
          </a:prstGeom>
        </p:spPr>
        <p:txBody>
          <a:bodyPr wrap="square">
            <a:spAutoFit/>
          </a:bodyPr>
          <a:lstStyle/>
          <a:p>
            <a:r>
              <a:rPr lang="en-US" dirty="0"/>
              <a:t>Transverse</a:t>
            </a:r>
          </a:p>
        </p:txBody>
      </p:sp>
      <p:sp>
        <p:nvSpPr>
          <p:cNvPr id="10" name="Rectangle 9">
            <a:extLst>
              <a:ext uri="{FF2B5EF4-FFF2-40B4-BE49-F238E27FC236}">
                <a16:creationId xmlns:a16="http://schemas.microsoft.com/office/drawing/2014/main" id="{B00ACD88-EBB6-4E82-B7D2-A606AE0722A9}"/>
              </a:ext>
            </a:extLst>
          </p:cNvPr>
          <p:cNvSpPr/>
          <p:nvPr/>
        </p:nvSpPr>
        <p:spPr>
          <a:xfrm>
            <a:off x="10850002" y="4923114"/>
            <a:ext cx="1965509" cy="369332"/>
          </a:xfrm>
          <a:prstGeom prst="rect">
            <a:avLst/>
          </a:prstGeom>
        </p:spPr>
        <p:txBody>
          <a:bodyPr wrap="square">
            <a:spAutoFit/>
          </a:bodyPr>
          <a:lstStyle/>
          <a:p>
            <a:r>
              <a:rPr lang="en-US" dirty="0"/>
              <a:t>Breech</a:t>
            </a:r>
          </a:p>
        </p:txBody>
      </p:sp>
    </p:spTree>
    <p:extLst>
      <p:ext uri="{BB962C8B-B14F-4D97-AF65-F5344CB8AC3E}">
        <p14:creationId xmlns:p14="http://schemas.microsoft.com/office/powerpoint/2010/main" val="3687829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Reasons for a Cesarean birth</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10923373" cy="4681728"/>
          </a:xfrm>
        </p:spPr>
        <p:txBody>
          <a:bodyPr/>
          <a:lstStyle/>
          <a:p>
            <a:pPr lvl="1"/>
            <a:r>
              <a:rPr lang="en-US" dirty="0">
                <a:solidFill>
                  <a:schemeClr val="tx1"/>
                </a:solidFill>
              </a:rPr>
              <a:t>Unplanned</a:t>
            </a:r>
          </a:p>
          <a:p>
            <a:pPr lvl="2"/>
            <a:r>
              <a:rPr lang="en-US" dirty="0">
                <a:solidFill>
                  <a:schemeClr val="tx1"/>
                </a:solidFill>
              </a:rPr>
              <a:t>Abnormal fetal heart rate</a:t>
            </a:r>
          </a:p>
          <a:p>
            <a:pPr lvl="2"/>
            <a:r>
              <a:rPr lang="en-US" dirty="0">
                <a:solidFill>
                  <a:schemeClr val="tx1"/>
                </a:solidFill>
              </a:rPr>
              <a:t>Labor is not progressing (cervix isn’t dilating, despite adequate contractions)</a:t>
            </a:r>
          </a:p>
          <a:p>
            <a:pPr lvl="2"/>
            <a:r>
              <a:rPr lang="en-US" dirty="0">
                <a:solidFill>
                  <a:schemeClr val="tx1"/>
                </a:solidFill>
              </a:rPr>
              <a:t>Mother has pushed for three hours, and infant is not close to delivery</a:t>
            </a:r>
          </a:p>
          <a:p>
            <a:pPr lvl="1"/>
            <a:r>
              <a:rPr lang="en-US" dirty="0">
                <a:solidFill>
                  <a:schemeClr val="tx1"/>
                </a:solidFill>
              </a:rPr>
              <a:t>A unplanned Cesarean section will typically be done under an epidural or spinal anesthesia.</a:t>
            </a:r>
          </a:p>
          <a:p>
            <a:pPr lvl="2"/>
            <a:r>
              <a:rPr lang="en-US" dirty="0">
                <a:solidFill>
                  <a:schemeClr val="tx1"/>
                </a:solidFill>
              </a:rPr>
              <a:t>If the you have an epidural in place prior to the Cesarean section, you will be given a bolus dose to increase the numbing effect of the epidural. </a:t>
            </a:r>
          </a:p>
        </p:txBody>
      </p:sp>
    </p:spTree>
    <p:extLst>
      <p:ext uri="{BB962C8B-B14F-4D97-AF65-F5344CB8AC3E}">
        <p14:creationId xmlns:p14="http://schemas.microsoft.com/office/powerpoint/2010/main" val="2027020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Reasons for a Cesarean birth</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7241060" cy="4681728"/>
          </a:xfrm>
        </p:spPr>
        <p:txBody>
          <a:bodyPr/>
          <a:lstStyle/>
          <a:p>
            <a:pPr lvl="1"/>
            <a:r>
              <a:rPr lang="en-US" dirty="0">
                <a:solidFill>
                  <a:schemeClr val="tx1"/>
                </a:solidFill>
              </a:rPr>
              <a:t>Emergency</a:t>
            </a:r>
          </a:p>
          <a:p>
            <a:pPr lvl="2"/>
            <a:r>
              <a:rPr lang="en-US" dirty="0">
                <a:solidFill>
                  <a:schemeClr val="tx1"/>
                </a:solidFill>
              </a:rPr>
              <a:t>Cord prolapse (umbilical cord is in front of the baby’s head)</a:t>
            </a:r>
          </a:p>
          <a:p>
            <a:pPr lvl="2"/>
            <a:r>
              <a:rPr lang="en-US" dirty="0">
                <a:solidFill>
                  <a:schemeClr val="tx1"/>
                </a:solidFill>
              </a:rPr>
              <a:t>Placental abruption (the placenta begins tearing away from the uterine wall)</a:t>
            </a:r>
          </a:p>
          <a:p>
            <a:pPr lvl="2"/>
            <a:r>
              <a:rPr lang="en-US" dirty="0">
                <a:solidFill>
                  <a:schemeClr val="tx1"/>
                </a:solidFill>
              </a:rPr>
              <a:t>Fetal distress (low fetal heart rate that warrants emergency birth)</a:t>
            </a:r>
          </a:p>
          <a:p>
            <a:pPr lvl="2"/>
            <a:r>
              <a:rPr lang="en-US" dirty="0">
                <a:solidFill>
                  <a:schemeClr val="tx1"/>
                </a:solidFill>
              </a:rPr>
              <a:t>Uterine rupture (uterus tears open, typically only happens with a previous uterine scar)</a:t>
            </a:r>
          </a:p>
          <a:p>
            <a:pPr lvl="1"/>
            <a:r>
              <a:rPr lang="en-US" dirty="0">
                <a:solidFill>
                  <a:schemeClr val="tx1"/>
                </a:solidFill>
              </a:rPr>
              <a:t>An emergency Cesarean birth will be done under general anesthesia.</a:t>
            </a:r>
          </a:p>
        </p:txBody>
      </p:sp>
      <p:pic>
        <p:nvPicPr>
          <p:cNvPr id="4" name="Content Placeholder 3">
            <a:extLst>
              <a:ext uri="{FF2B5EF4-FFF2-40B4-BE49-F238E27FC236}">
                <a16:creationId xmlns:a16="http://schemas.microsoft.com/office/drawing/2014/main" id="{4CBFDB4B-98BE-4E85-9775-AEC1F066234F}"/>
              </a:ext>
            </a:extLst>
          </p:cNvPr>
          <p:cNvPicPr>
            <a:picLocks noChangeAspect="1"/>
          </p:cNvPicPr>
          <p:nvPr/>
        </p:nvPicPr>
        <p:blipFill>
          <a:blip r:embed="rId2"/>
          <a:stretch>
            <a:fillRect/>
          </a:stretch>
        </p:blipFill>
        <p:spPr>
          <a:xfrm>
            <a:off x="8553099" y="1446084"/>
            <a:ext cx="2259063" cy="2351479"/>
          </a:xfrm>
          <a:prstGeom prst="rect">
            <a:avLst/>
          </a:prstGeom>
        </p:spPr>
      </p:pic>
      <p:pic>
        <p:nvPicPr>
          <p:cNvPr id="5" name="Picture 4">
            <a:extLst>
              <a:ext uri="{FF2B5EF4-FFF2-40B4-BE49-F238E27FC236}">
                <a16:creationId xmlns:a16="http://schemas.microsoft.com/office/drawing/2014/main" id="{3E9FCC94-5D31-48F2-AA26-16CAEFDABBED}"/>
              </a:ext>
            </a:extLst>
          </p:cNvPr>
          <p:cNvPicPr>
            <a:picLocks noChangeAspect="1"/>
          </p:cNvPicPr>
          <p:nvPr/>
        </p:nvPicPr>
        <p:blipFill rotWithShape="1">
          <a:blip r:embed="rId3"/>
          <a:srcRect l="10617" r="10348"/>
          <a:stretch/>
        </p:blipFill>
        <p:spPr>
          <a:xfrm>
            <a:off x="8553099" y="4024604"/>
            <a:ext cx="2873935" cy="2045390"/>
          </a:xfrm>
          <a:prstGeom prst="rect">
            <a:avLst/>
          </a:prstGeom>
        </p:spPr>
      </p:pic>
    </p:spTree>
    <p:extLst>
      <p:ext uri="{BB962C8B-B14F-4D97-AF65-F5344CB8AC3E}">
        <p14:creationId xmlns:p14="http://schemas.microsoft.com/office/powerpoint/2010/main" val="272572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Preterm labor</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p:txBody>
          <a:bodyPr/>
          <a:lstStyle/>
          <a:p>
            <a:pPr lvl="1"/>
            <a:r>
              <a:rPr lang="en-US" dirty="0"/>
              <a:t>Labor that occurs prior to 37 weeks</a:t>
            </a:r>
          </a:p>
          <a:p>
            <a:pPr lvl="1"/>
            <a:r>
              <a:rPr lang="en-US" dirty="0"/>
              <a:t>Possible signs and symptoms can include:</a:t>
            </a:r>
          </a:p>
          <a:p>
            <a:pPr lvl="2"/>
            <a:r>
              <a:rPr lang="en-US" dirty="0"/>
              <a:t>Back pain</a:t>
            </a:r>
          </a:p>
          <a:p>
            <a:pPr lvl="2"/>
            <a:r>
              <a:rPr lang="en-US" dirty="0"/>
              <a:t>Increase in vaginal discharge</a:t>
            </a:r>
          </a:p>
          <a:p>
            <a:pPr lvl="2"/>
            <a:r>
              <a:rPr lang="en-US" dirty="0"/>
              <a:t>Leaking of fluid</a:t>
            </a:r>
          </a:p>
          <a:p>
            <a:pPr lvl="2"/>
            <a:r>
              <a:rPr lang="en-US" dirty="0"/>
              <a:t>Lower abdominal cramping or contractions</a:t>
            </a:r>
          </a:p>
          <a:p>
            <a:pPr lvl="2"/>
            <a:r>
              <a:rPr lang="en-US" dirty="0"/>
              <a:t>Vaginal bleeding</a:t>
            </a:r>
          </a:p>
          <a:p>
            <a:endParaRPr lang="en-US" dirty="0"/>
          </a:p>
        </p:txBody>
      </p:sp>
      <p:pic>
        <p:nvPicPr>
          <p:cNvPr id="5" name="Picture 4">
            <a:extLst>
              <a:ext uri="{FF2B5EF4-FFF2-40B4-BE49-F238E27FC236}">
                <a16:creationId xmlns:a16="http://schemas.microsoft.com/office/drawing/2014/main" id="{FE830977-8223-400B-BBD2-2B6BB85F97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952" y="838200"/>
            <a:ext cx="2463800" cy="2463800"/>
          </a:xfrm>
          <a:prstGeom prst="rect">
            <a:avLst/>
          </a:prstGeom>
        </p:spPr>
      </p:pic>
    </p:spTree>
    <p:extLst>
      <p:ext uri="{BB962C8B-B14F-4D97-AF65-F5344CB8AC3E}">
        <p14:creationId xmlns:p14="http://schemas.microsoft.com/office/powerpoint/2010/main" val="2743279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Cesarean birth</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10923373" cy="4681728"/>
          </a:xfrm>
        </p:spPr>
        <p:txBody>
          <a:bodyPr/>
          <a:lstStyle/>
          <a:p>
            <a:pPr lvl="1"/>
            <a:r>
              <a:rPr lang="en-US" dirty="0">
                <a:solidFill>
                  <a:schemeClr val="tx1"/>
                </a:solidFill>
              </a:rPr>
              <a:t>You will still be able to hold your infant skin-to-skin.</a:t>
            </a:r>
          </a:p>
          <a:p>
            <a:pPr lvl="2"/>
            <a:r>
              <a:rPr lang="en-US" dirty="0">
                <a:solidFill>
                  <a:schemeClr val="tx1"/>
                </a:solidFill>
              </a:rPr>
              <a:t>This can be done while you are in the operating room</a:t>
            </a:r>
          </a:p>
          <a:p>
            <a:pPr lvl="2"/>
            <a:r>
              <a:rPr lang="en-US" dirty="0">
                <a:solidFill>
                  <a:schemeClr val="tx1"/>
                </a:solidFill>
              </a:rPr>
              <a:t>If you don’t feel up to doing skin-to-skin in the operating room,</a:t>
            </a:r>
            <a:br>
              <a:rPr lang="en-US" dirty="0">
                <a:solidFill>
                  <a:schemeClr val="tx1"/>
                </a:solidFill>
              </a:rPr>
            </a:br>
            <a:r>
              <a:rPr lang="en-US" dirty="0">
                <a:solidFill>
                  <a:schemeClr val="tx1"/>
                </a:solidFill>
              </a:rPr>
              <a:t>we encourage the father to do skin-to-skin.</a:t>
            </a:r>
          </a:p>
          <a:p>
            <a:pPr lvl="1"/>
            <a:r>
              <a:rPr lang="en-US" dirty="0">
                <a:solidFill>
                  <a:schemeClr val="tx1"/>
                </a:solidFill>
              </a:rPr>
              <a:t>Some mothers breastfeed while they remain in the operating </a:t>
            </a:r>
            <a:br>
              <a:rPr lang="en-US" dirty="0">
                <a:solidFill>
                  <a:schemeClr val="tx1"/>
                </a:solidFill>
              </a:rPr>
            </a:br>
            <a:r>
              <a:rPr lang="en-US" dirty="0">
                <a:solidFill>
                  <a:schemeClr val="tx1"/>
                </a:solidFill>
              </a:rPr>
              <a:t>room and the surgery is being finished.</a:t>
            </a:r>
          </a:p>
        </p:txBody>
      </p:sp>
    </p:spTree>
    <p:extLst>
      <p:ext uri="{BB962C8B-B14F-4D97-AF65-F5344CB8AC3E}">
        <p14:creationId xmlns:p14="http://schemas.microsoft.com/office/powerpoint/2010/main" val="131589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Routine care of the newborn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Skin-to-skin</a:t>
            </a:r>
          </a:p>
          <a:p>
            <a:pPr lvl="1"/>
            <a:r>
              <a:rPr lang="en-US" dirty="0">
                <a:solidFill>
                  <a:schemeClr val="tx1"/>
                </a:solidFill>
              </a:rPr>
              <a:t>Breastfeed</a:t>
            </a:r>
          </a:p>
          <a:p>
            <a:pPr lvl="1"/>
            <a:r>
              <a:rPr lang="en-US" dirty="0">
                <a:solidFill>
                  <a:schemeClr val="tx1"/>
                </a:solidFill>
              </a:rPr>
              <a:t>Vital signs</a:t>
            </a:r>
          </a:p>
          <a:p>
            <a:pPr lvl="1"/>
            <a:r>
              <a:rPr lang="en-US" dirty="0">
                <a:solidFill>
                  <a:schemeClr val="tx1"/>
                </a:solidFill>
              </a:rPr>
              <a:t>Assessment</a:t>
            </a:r>
          </a:p>
          <a:p>
            <a:pPr lvl="1"/>
            <a:r>
              <a:rPr lang="en-US" dirty="0">
                <a:solidFill>
                  <a:schemeClr val="tx1"/>
                </a:solidFill>
              </a:rPr>
              <a:t>Weight/length</a:t>
            </a:r>
          </a:p>
          <a:p>
            <a:pPr lvl="1"/>
            <a:r>
              <a:rPr lang="en-US" dirty="0">
                <a:solidFill>
                  <a:schemeClr val="tx1"/>
                </a:solidFill>
              </a:rPr>
              <a:t>ID bands</a:t>
            </a:r>
          </a:p>
          <a:p>
            <a:pPr lvl="1"/>
            <a:r>
              <a:rPr lang="en-US" dirty="0">
                <a:solidFill>
                  <a:schemeClr val="tx1"/>
                </a:solidFill>
              </a:rPr>
              <a:t>HUGS tag</a:t>
            </a:r>
          </a:p>
        </p:txBody>
      </p:sp>
      <p:sp>
        <p:nvSpPr>
          <p:cNvPr id="4" name="Content Placeholder 3">
            <a:extLst>
              <a:ext uri="{FF2B5EF4-FFF2-40B4-BE49-F238E27FC236}">
                <a16:creationId xmlns:a16="http://schemas.microsoft.com/office/drawing/2014/main" id="{F7444B89-1A99-4AF5-B786-7D895CF56E96}"/>
              </a:ext>
            </a:extLst>
          </p:cNvPr>
          <p:cNvSpPr>
            <a:spLocks noGrp="1"/>
          </p:cNvSpPr>
          <p:nvPr>
            <p:ph idx="13"/>
          </p:nvPr>
        </p:nvSpPr>
        <p:spPr/>
        <p:txBody>
          <a:bodyPr/>
          <a:lstStyle/>
          <a:p>
            <a:pPr lvl="1"/>
            <a:r>
              <a:rPr lang="en-US" dirty="0">
                <a:solidFill>
                  <a:schemeClr val="tx1"/>
                </a:solidFill>
              </a:rPr>
              <a:t>Erythromycin/vitamin K/</a:t>
            </a:r>
            <a:br>
              <a:rPr lang="en-US" dirty="0">
                <a:solidFill>
                  <a:schemeClr val="tx1"/>
                </a:solidFill>
              </a:rPr>
            </a:br>
            <a:r>
              <a:rPr lang="en-US" dirty="0">
                <a:solidFill>
                  <a:schemeClr val="tx1"/>
                </a:solidFill>
              </a:rPr>
              <a:t>hepatitis B vaccine</a:t>
            </a:r>
          </a:p>
          <a:p>
            <a:pPr lvl="2"/>
            <a:r>
              <a:rPr lang="en-US" dirty="0">
                <a:solidFill>
                  <a:schemeClr val="tx1"/>
                </a:solidFill>
              </a:rPr>
              <a:t>A consent will be obtained for the hepatitis B vaccine.</a:t>
            </a:r>
          </a:p>
          <a:p>
            <a:pPr lvl="2"/>
            <a:r>
              <a:rPr lang="en-US" dirty="0">
                <a:solidFill>
                  <a:schemeClr val="tx1"/>
                </a:solidFill>
              </a:rPr>
              <a:t>If you decline the erythromycin or vitamin K, a refusal form will need to be signed.</a:t>
            </a:r>
          </a:p>
          <a:p>
            <a:endParaRPr lang="en-US" dirty="0"/>
          </a:p>
        </p:txBody>
      </p:sp>
    </p:spTree>
    <p:extLst>
      <p:ext uri="{BB962C8B-B14F-4D97-AF65-F5344CB8AC3E}">
        <p14:creationId xmlns:p14="http://schemas.microsoft.com/office/powerpoint/2010/main" val="3538256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Physical characteristics of the newborn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9403492" cy="4681728"/>
          </a:xfrm>
        </p:spPr>
        <p:txBody>
          <a:bodyPr/>
          <a:lstStyle/>
          <a:p>
            <a:pPr lvl="1"/>
            <a:r>
              <a:rPr lang="en-US" dirty="0">
                <a:solidFill>
                  <a:schemeClr val="tx1"/>
                </a:solidFill>
              </a:rPr>
              <a:t>Molding</a:t>
            </a:r>
          </a:p>
          <a:p>
            <a:pPr lvl="2"/>
            <a:r>
              <a:rPr lang="en-US" dirty="0">
                <a:solidFill>
                  <a:schemeClr val="tx1"/>
                </a:solidFill>
              </a:rPr>
              <a:t>Your infant’s head might be coned-shaped from the birth canal.</a:t>
            </a:r>
          </a:p>
          <a:p>
            <a:pPr lvl="2"/>
            <a:r>
              <a:rPr lang="en-US" dirty="0">
                <a:solidFill>
                  <a:schemeClr val="tx1"/>
                </a:solidFill>
              </a:rPr>
              <a:t>This is normal and will last a few days to a week.</a:t>
            </a:r>
          </a:p>
          <a:p>
            <a:pPr lvl="1"/>
            <a:r>
              <a:rPr lang="en-US" dirty="0">
                <a:solidFill>
                  <a:schemeClr val="tx1"/>
                </a:solidFill>
              </a:rPr>
              <a:t>Vernix</a:t>
            </a:r>
          </a:p>
          <a:p>
            <a:pPr lvl="2"/>
            <a:r>
              <a:rPr lang="en-US" dirty="0">
                <a:solidFill>
                  <a:schemeClr val="tx1"/>
                </a:solidFill>
              </a:rPr>
              <a:t>White, thick covering on the infant’s skin</a:t>
            </a:r>
          </a:p>
          <a:p>
            <a:pPr lvl="2"/>
            <a:r>
              <a:rPr lang="en-US" dirty="0">
                <a:solidFill>
                  <a:schemeClr val="tx1"/>
                </a:solidFill>
              </a:rPr>
              <a:t>This is normal and was protecting the skin while in utero</a:t>
            </a:r>
          </a:p>
          <a:p>
            <a:pPr lvl="1"/>
            <a:r>
              <a:rPr lang="en-US" dirty="0">
                <a:solidFill>
                  <a:schemeClr val="tx1"/>
                </a:solidFill>
              </a:rPr>
              <a:t>Milia</a:t>
            </a:r>
          </a:p>
          <a:p>
            <a:pPr lvl="2"/>
            <a:r>
              <a:rPr lang="en-US" dirty="0">
                <a:solidFill>
                  <a:schemeClr val="tx1"/>
                </a:solidFill>
              </a:rPr>
              <a:t>White bumps on the infant’s nose and face</a:t>
            </a:r>
          </a:p>
          <a:p>
            <a:pPr lvl="2"/>
            <a:endParaRPr lang="en-US" dirty="0">
              <a:solidFill>
                <a:schemeClr val="tx1"/>
              </a:solidFill>
            </a:endParaRPr>
          </a:p>
        </p:txBody>
      </p:sp>
      <p:pic>
        <p:nvPicPr>
          <p:cNvPr id="4" name="Picture 3">
            <a:extLst>
              <a:ext uri="{FF2B5EF4-FFF2-40B4-BE49-F238E27FC236}">
                <a16:creationId xmlns:a16="http://schemas.microsoft.com/office/drawing/2014/main" id="{FC9C17A5-D24B-4FEE-86EC-86967BA2438C}"/>
              </a:ext>
            </a:extLst>
          </p:cNvPr>
          <p:cNvPicPr>
            <a:picLocks noChangeAspect="1"/>
          </p:cNvPicPr>
          <p:nvPr/>
        </p:nvPicPr>
        <p:blipFill rotWithShape="1">
          <a:blip r:embed="rId2"/>
          <a:srcRect b="25101"/>
          <a:stretch/>
        </p:blipFill>
        <p:spPr>
          <a:xfrm>
            <a:off x="9997687" y="1493838"/>
            <a:ext cx="1734065" cy="1298789"/>
          </a:xfrm>
          <a:prstGeom prst="rect">
            <a:avLst/>
          </a:prstGeom>
        </p:spPr>
      </p:pic>
      <p:pic>
        <p:nvPicPr>
          <p:cNvPr id="5" name="Picture 4">
            <a:extLst>
              <a:ext uri="{FF2B5EF4-FFF2-40B4-BE49-F238E27FC236}">
                <a16:creationId xmlns:a16="http://schemas.microsoft.com/office/drawing/2014/main" id="{368F2E85-1F82-438B-A7E4-596A564E422D}"/>
              </a:ext>
            </a:extLst>
          </p:cNvPr>
          <p:cNvPicPr>
            <a:picLocks noChangeAspect="1"/>
          </p:cNvPicPr>
          <p:nvPr/>
        </p:nvPicPr>
        <p:blipFill rotWithShape="1">
          <a:blip r:embed="rId3"/>
          <a:srcRect l="16242" r="25220" b="9003"/>
          <a:stretch/>
        </p:blipFill>
        <p:spPr>
          <a:xfrm>
            <a:off x="9997687" y="2920743"/>
            <a:ext cx="1734065" cy="1404122"/>
          </a:xfrm>
          <a:prstGeom prst="rect">
            <a:avLst/>
          </a:prstGeom>
        </p:spPr>
      </p:pic>
      <p:pic>
        <p:nvPicPr>
          <p:cNvPr id="6" name="Picture 5">
            <a:extLst>
              <a:ext uri="{FF2B5EF4-FFF2-40B4-BE49-F238E27FC236}">
                <a16:creationId xmlns:a16="http://schemas.microsoft.com/office/drawing/2014/main" id="{332B61DE-A65E-4296-B7CD-9E826B655539}"/>
              </a:ext>
            </a:extLst>
          </p:cNvPr>
          <p:cNvPicPr>
            <a:picLocks noChangeAspect="1"/>
          </p:cNvPicPr>
          <p:nvPr/>
        </p:nvPicPr>
        <p:blipFill>
          <a:blip r:embed="rId4"/>
          <a:stretch>
            <a:fillRect/>
          </a:stretch>
        </p:blipFill>
        <p:spPr>
          <a:xfrm>
            <a:off x="9997687" y="4452981"/>
            <a:ext cx="1734065" cy="1310631"/>
          </a:xfrm>
          <a:prstGeom prst="rect">
            <a:avLst/>
          </a:prstGeom>
        </p:spPr>
      </p:pic>
    </p:spTree>
    <p:extLst>
      <p:ext uri="{BB962C8B-B14F-4D97-AF65-F5344CB8AC3E}">
        <p14:creationId xmlns:p14="http://schemas.microsoft.com/office/powerpoint/2010/main" val="2359275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Physical characteristics of the newborn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305397"/>
            <a:ext cx="9403492" cy="4681728"/>
          </a:xfrm>
        </p:spPr>
        <p:txBody>
          <a:bodyPr/>
          <a:lstStyle/>
          <a:p>
            <a:pPr lvl="1"/>
            <a:r>
              <a:rPr lang="en-US" dirty="0">
                <a:solidFill>
                  <a:schemeClr val="tx1"/>
                </a:solidFill>
              </a:rPr>
              <a:t>Lanugo</a:t>
            </a:r>
          </a:p>
          <a:p>
            <a:pPr lvl="2"/>
            <a:r>
              <a:rPr lang="en-US" dirty="0">
                <a:solidFill>
                  <a:schemeClr val="tx1"/>
                </a:solidFill>
              </a:rPr>
              <a:t>Hair that covers some newborns</a:t>
            </a:r>
          </a:p>
          <a:p>
            <a:pPr lvl="2"/>
            <a:r>
              <a:rPr lang="en-US" dirty="0">
                <a:solidFill>
                  <a:schemeClr val="tx1"/>
                </a:solidFill>
              </a:rPr>
              <a:t>More often seen in preterm infants, as this hair goes </a:t>
            </a:r>
            <a:br>
              <a:rPr lang="en-US" dirty="0">
                <a:solidFill>
                  <a:schemeClr val="tx1"/>
                </a:solidFill>
              </a:rPr>
            </a:br>
            <a:r>
              <a:rPr lang="en-US" dirty="0">
                <a:solidFill>
                  <a:schemeClr val="tx1"/>
                </a:solidFill>
              </a:rPr>
              <a:t>away/thins around the eighth month of pregnancy</a:t>
            </a:r>
          </a:p>
          <a:p>
            <a:pPr lvl="1"/>
            <a:r>
              <a:rPr lang="en-US" dirty="0">
                <a:solidFill>
                  <a:schemeClr val="tx1"/>
                </a:solidFill>
              </a:rPr>
              <a:t>Newborn rash/acne</a:t>
            </a:r>
          </a:p>
          <a:p>
            <a:pPr lvl="2"/>
            <a:r>
              <a:rPr lang="en-US" dirty="0">
                <a:solidFill>
                  <a:schemeClr val="tx1"/>
                </a:solidFill>
              </a:rPr>
              <a:t>Red bumps on the infant’s face</a:t>
            </a:r>
          </a:p>
          <a:p>
            <a:pPr lvl="2"/>
            <a:r>
              <a:rPr lang="en-US" dirty="0">
                <a:solidFill>
                  <a:schemeClr val="tx1"/>
                </a:solidFill>
              </a:rPr>
              <a:t>Can last for several weeks or months</a:t>
            </a:r>
          </a:p>
          <a:p>
            <a:pPr lvl="1"/>
            <a:r>
              <a:rPr lang="en-US" dirty="0">
                <a:solidFill>
                  <a:schemeClr val="tx1"/>
                </a:solidFill>
              </a:rPr>
              <a:t>Hands and feet</a:t>
            </a:r>
          </a:p>
          <a:p>
            <a:pPr lvl="2"/>
            <a:r>
              <a:rPr lang="en-US" dirty="0">
                <a:solidFill>
                  <a:schemeClr val="tx1"/>
                </a:solidFill>
              </a:rPr>
              <a:t>Newborns’ hands and feet are often blue for the </a:t>
            </a:r>
            <a:br>
              <a:rPr lang="en-US" dirty="0">
                <a:solidFill>
                  <a:schemeClr val="tx1"/>
                </a:solidFill>
              </a:rPr>
            </a:br>
            <a:r>
              <a:rPr lang="en-US" dirty="0">
                <a:solidFill>
                  <a:schemeClr val="tx1"/>
                </a:solidFill>
              </a:rPr>
              <a:t>first couple of days after delivery.</a:t>
            </a:r>
          </a:p>
          <a:p>
            <a:pPr lvl="2"/>
            <a:r>
              <a:rPr lang="en-US" dirty="0">
                <a:solidFill>
                  <a:schemeClr val="tx1"/>
                </a:solidFill>
              </a:rPr>
              <a:t>This is called acrocyanosis and is normal.</a:t>
            </a:r>
          </a:p>
          <a:p>
            <a:pPr lvl="2"/>
            <a:endParaRPr lang="en-US" dirty="0">
              <a:solidFill>
                <a:schemeClr val="tx1"/>
              </a:solidFill>
            </a:endParaRPr>
          </a:p>
          <a:p>
            <a:pPr lvl="2"/>
            <a:endParaRPr lang="en-US" dirty="0">
              <a:solidFill>
                <a:schemeClr val="tx1"/>
              </a:solidFill>
            </a:endParaRPr>
          </a:p>
          <a:p>
            <a:pPr lvl="2"/>
            <a:endParaRPr lang="en-US" dirty="0">
              <a:solidFill>
                <a:schemeClr val="tx1"/>
              </a:solidFill>
            </a:endParaRPr>
          </a:p>
        </p:txBody>
      </p:sp>
      <p:pic>
        <p:nvPicPr>
          <p:cNvPr id="7" name="Picture 6">
            <a:extLst>
              <a:ext uri="{FF2B5EF4-FFF2-40B4-BE49-F238E27FC236}">
                <a16:creationId xmlns:a16="http://schemas.microsoft.com/office/drawing/2014/main" id="{6663FCC7-540B-4576-8FC7-88C43938158C}"/>
              </a:ext>
            </a:extLst>
          </p:cNvPr>
          <p:cNvPicPr>
            <a:picLocks noChangeAspect="1"/>
          </p:cNvPicPr>
          <p:nvPr/>
        </p:nvPicPr>
        <p:blipFill rotWithShape="1">
          <a:blip r:embed="rId2"/>
          <a:srcRect l="12545" r="12545"/>
          <a:stretch/>
        </p:blipFill>
        <p:spPr>
          <a:xfrm>
            <a:off x="9997687" y="1564889"/>
            <a:ext cx="1734065" cy="1296306"/>
          </a:xfrm>
          <a:prstGeom prst="rect">
            <a:avLst/>
          </a:prstGeom>
        </p:spPr>
      </p:pic>
      <p:pic>
        <p:nvPicPr>
          <p:cNvPr id="8" name="Picture 7">
            <a:extLst>
              <a:ext uri="{FF2B5EF4-FFF2-40B4-BE49-F238E27FC236}">
                <a16:creationId xmlns:a16="http://schemas.microsoft.com/office/drawing/2014/main" id="{E4CB5843-7875-4584-AFB8-1470511C1EC6}"/>
              </a:ext>
            </a:extLst>
          </p:cNvPr>
          <p:cNvPicPr>
            <a:picLocks noChangeAspect="1"/>
          </p:cNvPicPr>
          <p:nvPr/>
        </p:nvPicPr>
        <p:blipFill rotWithShape="1">
          <a:blip r:embed="rId3"/>
          <a:srcRect b="13848"/>
          <a:stretch/>
        </p:blipFill>
        <p:spPr>
          <a:xfrm>
            <a:off x="9997687" y="2989312"/>
            <a:ext cx="1755684" cy="1512543"/>
          </a:xfrm>
          <a:prstGeom prst="rect">
            <a:avLst/>
          </a:prstGeom>
        </p:spPr>
      </p:pic>
      <p:pic>
        <p:nvPicPr>
          <p:cNvPr id="9" name="Picture 8">
            <a:extLst>
              <a:ext uri="{FF2B5EF4-FFF2-40B4-BE49-F238E27FC236}">
                <a16:creationId xmlns:a16="http://schemas.microsoft.com/office/drawing/2014/main" id="{3F68FE64-731D-4A35-BA1F-11245C38AC03}"/>
              </a:ext>
            </a:extLst>
          </p:cNvPr>
          <p:cNvPicPr>
            <a:picLocks noChangeAspect="1"/>
          </p:cNvPicPr>
          <p:nvPr/>
        </p:nvPicPr>
        <p:blipFill>
          <a:blip r:embed="rId4"/>
          <a:stretch>
            <a:fillRect/>
          </a:stretch>
        </p:blipFill>
        <p:spPr>
          <a:xfrm>
            <a:off x="9997687" y="4629972"/>
            <a:ext cx="1755684" cy="1040182"/>
          </a:xfrm>
          <a:prstGeom prst="rect">
            <a:avLst/>
          </a:prstGeom>
        </p:spPr>
      </p:pic>
    </p:spTree>
    <p:extLst>
      <p:ext uri="{BB962C8B-B14F-4D97-AF65-F5344CB8AC3E}">
        <p14:creationId xmlns:p14="http://schemas.microsoft.com/office/powerpoint/2010/main" val="2800065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Breastfeeding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Babies:</a:t>
            </a:r>
          </a:p>
          <a:p>
            <a:pPr lvl="2"/>
            <a:r>
              <a:rPr lang="en-US" dirty="0">
                <a:solidFill>
                  <a:schemeClr val="tx1"/>
                </a:solidFill>
              </a:rPr>
              <a:t>Fewer infections, including ear infections</a:t>
            </a:r>
          </a:p>
          <a:p>
            <a:pPr lvl="2"/>
            <a:r>
              <a:rPr lang="en-US" dirty="0">
                <a:solidFill>
                  <a:schemeClr val="tx1"/>
                </a:solidFill>
              </a:rPr>
              <a:t>Lower risk of eczema</a:t>
            </a:r>
          </a:p>
          <a:p>
            <a:pPr lvl="2"/>
            <a:r>
              <a:rPr lang="en-US" dirty="0">
                <a:solidFill>
                  <a:schemeClr val="tx1"/>
                </a:solidFill>
              </a:rPr>
              <a:t>Lower risk of childhood obesity</a:t>
            </a:r>
          </a:p>
          <a:p>
            <a:pPr lvl="2"/>
            <a:r>
              <a:rPr lang="en-US" dirty="0">
                <a:solidFill>
                  <a:schemeClr val="tx1"/>
                </a:solidFill>
              </a:rPr>
              <a:t>Lower risk of Sudden Infant Death Syndrome (SIDS)</a:t>
            </a:r>
          </a:p>
          <a:p>
            <a:pPr lvl="2"/>
            <a:r>
              <a:rPr lang="en-US" dirty="0">
                <a:solidFill>
                  <a:schemeClr val="tx1"/>
                </a:solidFill>
              </a:rPr>
              <a:t>Improved brain development</a:t>
            </a:r>
          </a:p>
        </p:txBody>
      </p:sp>
      <p:sp>
        <p:nvSpPr>
          <p:cNvPr id="4" name="Content Placeholder 3">
            <a:extLst>
              <a:ext uri="{FF2B5EF4-FFF2-40B4-BE49-F238E27FC236}">
                <a16:creationId xmlns:a16="http://schemas.microsoft.com/office/drawing/2014/main" id="{EF927DAB-04BD-4B3A-B774-6549A97DA0B4}"/>
              </a:ext>
            </a:extLst>
          </p:cNvPr>
          <p:cNvSpPr>
            <a:spLocks noGrp="1"/>
          </p:cNvSpPr>
          <p:nvPr>
            <p:ph idx="13"/>
          </p:nvPr>
        </p:nvSpPr>
        <p:spPr/>
        <p:txBody>
          <a:bodyPr/>
          <a:lstStyle/>
          <a:p>
            <a:pPr lvl="1"/>
            <a:r>
              <a:rPr lang="en-US" dirty="0"/>
              <a:t>Mother</a:t>
            </a:r>
          </a:p>
          <a:p>
            <a:pPr lvl="2"/>
            <a:r>
              <a:rPr lang="en-US" dirty="0"/>
              <a:t>Decreased risk of breast and ovarian cancer</a:t>
            </a:r>
          </a:p>
          <a:p>
            <a:pPr lvl="2"/>
            <a:r>
              <a:rPr lang="en-US" dirty="0"/>
              <a:t>Decreased postpartum depression</a:t>
            </a:r>
          </a:p>
          <a:p>
            <a:pPr lvl="2"/>
            <a:r>
              <a:rPr lang="en-US" dirty="0"/>
              <a:t>Decreased risk of Type 2 diabetes</a:t>
            </a:r>
          </a:p>
          <a:p>
            <a:pPr lvl="2"/>
            <a:r>
              <a:rPr lang="en-US" dirty="0"/>
              <a:t>Increased weight loss after pregnancy</a:t>
            </a:r>
          </a:p>
          <a:p>
            <a:pPr lvl="2"/>
            <a:r>
              <a:rPr lang="en-US" dirty="0"/>
              <a:t>Better mother/baby sleep cycles</a:t>
            </a:r>
          </a:p>
          <a:p>
            <a:endParaRPr lang="en-US" dirty="0"/>
          </a:p>
        </p:txBody>
      </p:sp>
    </p:spTree>
    <p:extLst>
      <p:ext uri="{BB962C8B-B14F-4D97-AF65-F5344CB8AC3E}">
        <p14:creationId xmlns:p14="http://schemas.microsoft.com/office/powerpoint/2010/main" val="1545673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First feeding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9156357" cy="4681728"/>
          </a:xfrm>
        </p:spPr>
        <p:txBody>
          <a:bodyPr/>
          <a:lstStyle/>
          <a:p>
            <a:pPr lvl="1"/>
            <a:r>
              <a:rPr lang="en-US" dirty="0">
                <a:solidFill>
                  <a:schemeClr val="tx1"/>
                </a:solidFill>
              </a:rPr>
              <a:t>Your first milk is called colostrum.</a:t>
            </a:r>
          </a:p>
          <a:p>
            <a:pPr lvl="1"/>
            <a:r>
              <a:rPr lang="en-US" dirty="0">
                <a:solidFill>
                  <a:schemeClr val="tx1"/>
                </a:solidFill>
              </a:rPr>
              <a:t>The first feed should occur within the first 60 minutes of life.</a:t>
            </a:r>
          </a:p>
          <a:p>
            <a:pPr lvl="1"/>
            <a:r>
              <a:rPr lang="en-US" dirty="0">
                <a:solidFill>
                  <a:schemeClr val="tx1"/>
                </a:solidFill>
              </a:rPr>
              <a:t>If this doesn’t occur, continue to hold your baby skin-to-skin until after that first feeding occurs.</a:t>
            </a:r>
          </a:p>
        </p:txBody>
      </p:sp>
      <p:pic>
        <p:nvPicPr>
          <p:cNvPr id="7" name="Picture 6">
            <a:extLst>
              <a:ext uri="{FF2B5EF4-FFF2-40B4-BE49-F238E27FC236}">
                <a16:creationId xmlns:a16="http://schemas.microsoft.com/office/drawing/2014/main" id="{C60E2654-B366-432D-A979-C3F085AE6405}"/>
              </a:ext>
            </a:extLst>
          </p:cNvPr>
          <p:cNvPicPr>
            <a:picLocks noChangeAspect="1"/>
          </p:cNvPicPr>
          <p:nvPr/>
        </p:nvPicPr>
        <p:blipFill>
          <a:blip r:embed="rId2"/>
          <a:stretch>
            <a:fillRect/>
          </a:stretch>
        </p:blipFill>
        <p:spPr>
          <a:xfrm>
            <a:off x="650790" y="4237057"/>
            <a:ext cx="3493960" cy="1938509"/>
          </a:xfrm>
          <a:prstGeom prst="rect">
            <a:avLst/>
          </a:prstGeom>
        </p:spPr>
      </p:pic>
      <p:pic>
        <p:nvPicPr>
          <p:cNvPr id="9" name="Content Placeholder 7">
            <a:extLst>
              <a:ext uri="{FF2B5EF4-FFF2-40B4-BE49-F238E27FC236}">
                <a16:creationId xmlns:a16="http://schemas.microsoft.com/office/drawing/2014/main" id="{31DBE156-E106-4C89-9ED1-CC87F2675984}"/>
              </a:ext>
            </a:extLst>
          </p:cNvPr>
          <p:cNvPicPr>
            <a:picLocks noChangeAspect="1"/>
          </p:cNvPicPr>
          <p:nvPr/>
        </p:nvPicPr>
        <p:blipFill>
          <a:blip r:embed="rId3"/>
          <a:stretch>
            <a:fillRect/>
          </a:stretch>
        </p:blipFill>
        <p:spPr>
          <a:xfrm>
            <a:off x="5362575" y="3978876"/>
            <a:ext cx="3248484" cy="2433228"/>
          </a:xfrm>
          <a:prstGeom prst="rect">
            <a:avLst/>
          </a:prstGeom>
        </p:spPr>
      </p:pic>
    </p:spTree>
    <p:extLst>
      <p:ext uri="{BB962C8B-B14F-4D97-AF65-F5344CB8AC3E}">
        <p14:creationId xmlns:p14="http://schemas.microsoft.com/office/powerpoint/2010/main" val="2093826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Infant security and identification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1" y="1493838"/>
            <a:ext cx="7191632" cy="4681728"/>
          </a:xfrm>
        </p:spPr>
        <p:txBody>
          <a:bodyPr/>
          <a:lstStyle/>
          <a:p>
            <a:pPr lvl="1"/>
            <a:r>
              <a:rPr lang="en-US" dirty="0">
                <a:solidFill>
                  <a:schemeClr val="tx1"/>
                </a:solidFill>
              </a:rPr>
              <a:t>At delivery, your infant will be given four bands:</a:t>
            </a:r>
          </a:p>
          <a:p>
            <a:pPr lvl="2"/>
            <a:r>
              <a:rPr lang="en-US" dirty="0">
                <a:solidFill>
                  <a:schemeClr val="tx1"/>
                </a:solidFill>
              </a:rPr>
              <a:t>Two are identification bands that match the adult bands</a:t>
            </a:r>
          </a:p>
          <a:p>
            <a:pPr lvl="3"/>
            <a:r>
              <a:rPr lang="en-US" dirty="0">
                <a:solidFill>
                  <a:schemeClr val="tx1"/>
                </a:solidFill>
              </a:rPr>
              <a:t>These bands are placed on an arm and leg of the infant, and two adults are also banded in the delivery room.</a:t>
            </a:r>
          </a:p>
          <a:p>
            <a:pPr lvl="3"/>
            <a:r>
              <a:rPr lang="en-US" dirty="0">
                <a:solidFill>
                  <a:schemeClr val="tx1"/>
                </a:solidFill>
              </a:rPr>
              <a:t>This is to ensure you are always given the </a:t>
            </a:r>
            <a:br>
              <a:rPr lang="en-US" dirty="0">
                <a:solidFill>
                  <a:schemeClr val="tx1"/>
                </a:solidFill>
              </a:rPr>
            </a:br>
            <a:r>
              <a:rPr lang="en-US" dirty="0">
                <a:solidFill>
                  <a:schemeClr val="tx1"/>
                </a:solidFill>
              </a:rPr>
              <a:t>correct infant.</a:t>
            </a:r>
          </a:p>
          <a:p>
            <a:pPr lvl="2"/>
            <a:r>
              <a:rPr lang="en-US" dirty="0">
                <a:solidFill>
                  <a:schemeClr val="tx1"/>
                </a:solidFill>
              </a:rPr>
              <a:t>One band is the “regular” hospital ID band, similar to the mother’s, with a barcode for medication administration.</a:t>
            </a:r>
          </a:p>
        </p:txBody>
      </p:sp>
      <p:pic>
        <p:nvPicPr>
          <p:cNvPr id="7" name="Picture 6">
            <a:extLst>
              <a:ext uri="{FF2B5EF4-FFF2-40B4-BE49-F238E27FC236}">
                <a16:creationId xmlns:a16="http://schemas.microsoft.com/office/drawing/2014/main" id="{82A1EFDD-E3B7-4646-8DF9-CDC034E92C7C}"/>
              </a:ext>
            </a:extLst>
          </p:cNvPr>
          <p:cNvPicPr>
            <a:picLocks noChangeAspect="1"/>
          </p:cNvPicPr>
          <p:nvPr/>
        </p:nvPicPr>
        <p:blipFill>
          <a:blip r:embed="rId2"/>
          <a:stretch>
            <a:fillRect/>
          </a:stretch>
        </p:blipFill>
        <p:spPr>
          <a:xfrm>
            <a:off x="8499976" y="1590418"/>
            <a:ext cx="2917667" cy="1941575"/>
          </a:xfrm>
          <a:prstGeom prst="rect">
            <a:avLst/>
          </a:prstGeom>
        </p:spPr>
      </p:pic>
      <p:pic>
        <p:nvPicPr>
          <p:cNvPr id="8" name="Content Placeholder 3">
            <a:extLst>
              <a:ext uri="{FF2B5EF4-FFF2-40B4-BE49-F238E27FC236}">
                <a16:creationId xmlns:a16="http://schemas.microsoft.com/office/drawing/2014/main" id="{1228597F-51D5-4569-8DA9-C10EFD1E59C2}"/>
              </a:ext>
            </a:extLst>
          </p:cNvPr>
          <p:cNvPicPr>
            <a:picLocks noChangeAspect="1"/>
          </p:cNvPicPr>
          <p:nvPr/>
        </p:nvPicPr>
        <p:blipFill>
          <a:blip r:embed="rId3"/>
          <a:stretch>
            <a:fillRect/>
          </a:stretch>
        </p:blipFill>
        <p:spPr>
          <a:xfrm>
            <a:off x="8499976" y="3996300"/>
            <a:ext cx="2917667" cy="1697011"/>
          </a:xfrm>
          <a:prstGeom prst="rect">
            <a:avLst/>
          </a:prstGeom>
        </p:spPr>
      </p:pic>
    </p:spTree>
    <p:extLst>
      <p:ext uri="{BB962C8B-B14F-4D97-AF65-F5344CB8AC3E}">
        <p14:creationId xmlns:p14="http://schemas.microsoft.com/office/powerpoint/2010/main" val="2731789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BF70F-F271-4F48-B280-7F2AF152898B}"/>
              </a:ext>
            </a:extLst>
          </p:cNvPr>
          <p:cNvPicPr>
            <a:picLocks noChangeAspect="1"/>
          </p:cNvPicPr>
          <p:nvPr/>
        </p:nvPicPr>
        <p:blipFill>
          <a:blip r:embed="rId2"/>
          <a:stretch>
            <a:fillRect/>
          </a:stretch>
        </p:blipFill>
        <p:spPr>
          <a:xfrm>
            <a:off x="8499976" y="1590418"/>
            <a:ext cx="2917667" cy="2287451"/>
          </a:xfrm>
          <a:prstGeom prst="rect">
            <a:avLst/>
          </a:prstGeom>
        </p:spPr>
      </p:pic>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Infant security and identification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1" y="1493838"/>
            <a:ext cx="7191632" cy="4681728"/>
          </a:xfrm>
        </p:spPr>
        <p:txBody>
          <a:bodyPr/>
          <a:lstStyle/>
          <a:p>
            <a:pPr lvl="1"/>
            <a:r>
              <a:rPr lang="en-US" dirty="0">
                <a:solidFill>
                  <a:schemeClr val="tx1"/>
                </a:solidFill>
              </a:rPr>
              <a:t>The last one is a HUGS tag.</a:t>
            </a:r>
          </a:p>
          <a:p>
            <a:pPr lvl="2"/>
            <a:r>
              <a:rPr lang="en-US" dirty="0">
                <a:solidFill>
                  <a:schemeClr val="tx1"/>
                </a:solidFill>
              </a:rPr>
              <a:t>This is to ensure the infant remains on the hospital unit at all times</a:t>
            </a:r>
          </a:p>
          <a:p>
            <a:pPr lvl="2"/>
            <a:r>
              <a:rPr lang="en-US" dirty="0">
                <a:solidFill>
                  <a:schemeClr val="tx1"/>
                </a:solidFill>
              </a:rPr>
              <a:t>If the tag gets near any of the exit doors, an alarm will sound.</a:t>
            </a:r>
          </a:p>
          <a:p>
            <a:pPr lvl="2"/>
            <a:r>
              <a:rPr lang="en-US" dirty="0">
                <a:solidFill>
                  <a:schemeClr val="tx1"/>
                </a:solidFill>
              </a:rPr>
              <a:t>An alarm will also sound if the tag is removed prior to being discharged.</a:t>
            </a:r>
          </a:p>
        </p:txBody>
      </p:sp>
    </p:spTree>
    <p:extLst>
      <p:ext uri="{BB962C8B-B14F-4D97-AF65-F5344CB8AC3E}">
        <p14:creationId xmlns:p14="http://schemas.microsoft.com/office/powerpoint/2010/main" val="3190849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Newborn’s 24-hour testing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p:txBody>
          <a:bodyPr/>
          <a:lstStyle/>
          <a:p>
            <a:pPr lvl="1"/>
            <a:r>
              <a:rPr lang="en-US" dirty="0">
                <a:solidFill>
                  <a:schemeClr val="tx1"/>
                </a:solidFill>
              </a:rPr>
              <a:t>When your infant is 24 hours </a:t>
            </a:r>
            <a:br>
              <a:rPr lang="en-US" dirty="0">
                <a:solidFill>
                  <a:schemeClr val="tx1"/>
                </a:solidFill>
              </a:rPr>
            </a:br>
            <a:r>
              <a:rPr lang="en-US" dirty="0">
                <a:solidFill>
                  <a:schemeClr val="tx1"/>
                </a:solidFill>
              </a:rPr>
              <a:t>old, they require certain state-mandated tests. These include:</a:t>
            </a:r>
          </a:p>
          <a:p>
            <a:pPr lvl="2"/>
            <a:r>
              <a:rPr lang="en-US" dirty="0">
                <a:solidFill>
                  <a:schemeClr val="tx1"/>
                </a:solidFill>
              </a:rPr>
              <a:t>Newborn screening</a:t>
            </a:r>
          </a:p>
          <a:p>
            <a:pPr lvl="2"/>
            <a:r>
              <a:rPr lang="en-US" dirty="0">
                <a:solidFill>
                  <a:schemeClr val="tx1"/>
                </a:solidFill>
              </a:rPr>
              <a:t>Critical congenital heart screening</a:t>
            </a:r>
          </a:p>
          <a:p>
            <a:pPr lvl="2"/>
            <a:r>
              <a:rPr lang="en-US" dirty="0">
                <a:solidFill>
                  <a:schemeClr val="tx1"/>
                </a:solidFill>
              </a:rPr>
              <a:t>Testing for jaundice</a:t>
            </a:r>
          </a:p>
        </p:txBody>
      </p:sp>
      <p:pic>
        <p:nvPicPr>
          <p:cNvPr id="7" name="Picture Placeholder 6">
            <a:extLst>
              <a:ext uri="{FF2B5EF4-FFF2-40B4-BE49-F238E27FC236}">
                <a16:creationId xmlns:a16="http://schemas.microsoft.com/office/drawing/2014/main" id="{1763DE0A-2997-406B-9955-7988F26C8C78}"/>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0769" b="10769"/>
          <a:stretch>
            <a:fillRect/>
          </a:stretch>
        </p:blipFill>
        <p:spPr/>
      </p:pic>
    </p:spTree>
    <p:extLst>
      <p:ext uri="{BB962C8B-B14F-4D97-AF65-F5344CB8AC3E}">
        <p14:creationId xmlns:p14="http://schemas.microsoft.com/office/powerpoint/2010/main" val="1473968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Newborn screening</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517264"/>
            <a:ext cx="7154563" cy="4681728"/>
          </a:xfrm>
        </p:spPr>
        <p:txBody>
          <a:bodyPr/>
          <a:lstStyle/>
          <a:p>
            <a:pPr lvl="1"/>
            <a:r>
              <a:rPr lang="en-US" dirty="0">
                <a:solidFill>
                  <a:schemeClr val="tx1"/>
                </a:solidFill>
              </a:rPr>
              <a:t>Involves obtaining a blood sample from your baby’s heel</a:t>
            </a:r>
          </a:p>
          <a:p>
            <a:pPr lvl="1"/>
            <a:r>
              <a:rPr lang="en-US" dirty="0">
                <a:solidFill>
                  <a:schemeClr val="tx1"/>
                </a:solidFill>
              </a:rPr>
              <a:t>The heel is “pricked,” and five-seven drops of blood are placed on the newborn screening form.</a:t>
            </a:r>
          </a:p>
          <a:p>
            <a:pPr lvl="1"/>
            <a:r>
              <a:rPr lang="en-US" dirty="0">
                <a:solidFill>
                  <a:schemeClr val="tx1"/>
                </a:solidFill>
              </a:rPr>
              <a:t>Tests for several metabolic disorders that might not show symptoms, but need immediate attention</a:t>
            </a:r>
          </a:p>
          <a:p>
            <a:pPr lvl="1"/>
            <a:r>
              <a:rPr lang="en-US" dirty="0">
                <a:solidFill>
                  <a:schemeClr val="tx1"/>
                </a:solidFill>
              </a:rPr>
              <a:t>You will get results from the tests in about </a:t>
            </a:r>
            <a:br>
              <a:rPr lang="en-US" dirty="0">
                <a:solidFill>
                  <a:schemeClr val="tx1"/>
                </a:solidFill>
              </a:rPr>
            </a:br>
            <a:r>
              <a:rPr lang="en-US" dirty="0">
                <a:solidFill>
                  <a:schemeClr val="tx1"/>
                </a:solidFill>
              </a:rPr>
              <a:t>two weeks from the state.</a:t>
            </a:r>
          </a:p>
          <a:p>
            <a:pPr lvl="2"/>
            <a:r>
              <a:rPr lang="en-US" dirty="0">
                <a:solidFill>
                  <a:schemeClr val="tx1"/>
                </a:solidFill>
              </a:rPr>
              <a:t>If the results come back for a disorder, the test will need to be repeated to confirm. </a:t>
            </a:r>
          </a:p>
        </p:txBody>
      </p:sp>
      <p:pic>
        <p:nvPicPr>
          <p:cNvPr id="5" name="Picture 4">
            <a:extLst>
              <a:ext uri="{FF2B5EF4-FFF2-40B4-BE49-F238E27FC236}">
                <a16:creationId xmlns:a16="http://schemas.microsoft.com/office/drawing/2014/main" id="{188AA14B-AAF8-4748-BB7D-B3620397D428}"/>
              </a:ext>
            </a:extLst>
          </p:cNvPr>
          <p:cNvPicPr>
            <a:picLocks noChangeAspect="1"/>
          </p:cNvPicPr>
          <p:nvPr/>
        </p:nvPicPr>
        <p:blipFill>
          <a:blip r:embed="rId2"/>
          <a:stretch>
            <a:fillRect/>
          </a:stretch>
        </p:blipFill>
        <p:spPr>
          <a:xfrm>
            <a:off x="8685927" y="1517264"/>
            <a:ext cx="2619375" cy="1743075"/>
          </a:xfrm>
          <a:prstGeom prst="rect">
            <a:avLst/>
          </a:prstGeom>
        </p:spPr>
      </p:pic>
    </p:spTree>
    <p:extLst>
      <p:ext uri="{BB962C8B-B14F-4D97-AF65-F5344CB8AC3E}">
        <p14:creationId xmlns:p14="http://schemas.microsoft.com/office/powerpoint/2010/main" val="404976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Preeclampsia</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p:txBody>
          <a:bodyPr/>
          <a:lstStyle/>
          <a:p>
            <a:pPr lvl="1"/>
            <a:r>
              <a:rPr lang="en-US" dirty="0"/>
              <a:t>Increase in blood pressure and presence of proteinuria </a:t>
            </a:r>
            <a:br>
              <a:rPr lang="en-US" dirty="0"/>
            </a:br>
            <a:r>
              <a:rPr lang="en-US" dirty="0"/>
              <a:t>during pregnancy</a:t>
            </a:r>
          </a:p>
          <a:p>
            <a:pPr lvl="1"/>
            <a:r>
              <a:rPr lang="en-US" dirty="0"/>
              <a:t>Signs and symptoms can include:</a:t>
            </a:r>
          </a:p>
          <a:p>
            <a:pPr lvl="2"/>
            <a:r>
              <a:rPr lang="en-US" dirty="0"/>
              <a:t>Headache that doesn’t go away with medication, or frequent headaches</a:t>
            </a:r>
          </a:p>
          <a:p>
            <a:pPr lvl="2"/>
            <a:r>
              <a:rPr lang="en-US" dirty="0"/>
              <a:t>Pain in the upper-right side of your abdomen</a:t>
            </a:r>
          </a:p>
          <a:p>
            <a:pPr lvl="2"/>
            <a:r>
              <a:rPr lang="en-US" dirty="0"/>
              <a:t>Sudden increase in swelling</a:t>
            </a:r>
          </a:p>
          <a:p>
            <a:pPr lvl="2"/>
            <a:r>
              <a:rPr lang="en-US" dirty="0"/>
              <a:t>Visual changes (blurry vision or double vision)</a:t>
            </a:r>
          </a:p>
          <a:p>
            <a:pPr lvl="1"/>
            <a:r>
              <a:rPr lang="en-US" dirty="0"/>
              <a:t>Preeclampsia can occur anytime after 20 weeks</a:t>
            </a:r>
          </a:p>
          <a:p>
            <a:endParaRPr lang="en-US" dirty="0"/>
          </a:p>
        </p:txBody>
      </p:sp>
    </p:spTree>
    <p:extLst>
      <p:ext uri="{BB962C8B-B14F-4D97-AF65-F5344CB8AC3E}">
        <p14:creationId xmlns:p14="http://schemas.microsoft.com/office/powerpoint/2010/main" val="2149594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Critical Congenital Heart Screening (CCHD)</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9119287" cy="4681728"/>
          </a:xfrm>
        </p:spPr>
        <p:txBody>
          <a:bodyPr/>
          <a:lstStyle/>
          <a:p>
            <a:pPr lvl="1"/>
            <a:r>
              <a:rPr lang="en-US" dirty="0">
                <a:solidFill>
                  <a:schemeClr val="tx1"/>
                </a:solidFill>
              </a:rPr>
              <a:t>Done to detect any potential heart defects that might have been missed on ultrasound</a:t>
            </a:r>
          </a:p>
          <a:p>
            <a:pPr lvl="1"/>
            <a:r>
              <a:rPr lang="en-US" dirty="0">
                <a:solidFill>
                  <a:schemeClr val="tx1"/>
                </a:solidFill>
              </a:rPr>
              <a:t>Done by placing a pulse ox around the infant’s foot to measure the amount of oxygen in the baby’s blood</a:t>
            </a:r>
          </a:p>
          <a:p>
            <a:pPr lvl="1"/>
            <a:r>
              <a:rPr lang="en-US" dirty="0">
                <a:solidFill>
                  <a:schemeClr val="tx1"/>
                </a:solidFill>
              </a:rPr>
              <a:t>If the infant doesn’t pass with the monitor on the foot, the monitor will be placed on the infant’s hand.</a:t>
            </a:r>
          </a:p>
          <a:p>
            <a:pPr lvl="1"/>
            <a:r>
              <a:rPr lang="en-US" dirty="0">
                <a:solidFill>
                  <a:schemeClr val="tx1"/>
                </a:solidFill>
              </a:rPr>
              <a:t>This test can be repeated later if the infant doesn’t pass.</a:t>
            </a:r>
          </a:p>
        </p:txBody>
      </p:sp>
    </p:spTree>
    <p:extLst>
      <p:ext uri="{BB962C8B-B14F-4D97-AF65-F5344CB8AC3E}">
        <p14:creationId xmlns:p14="http://schemas.microsoft.com/office/powerpoint/2010/main" val="1026250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Jaundice</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8143104" cy="4681728"/>
          </a:xfrm>
        </p:spPr>
        <p:txBody>
          <a:bodyPr/>
          <a:lstStyle/>
          <a:p>
            <a:pPr lvl="1"/>
            <a:r>
              <a:rPr lang="en-US" dirty="0">
                <a:solidFill>
                  <a:schemeClr val="tx1"/>
                </a:solidFill>
              </a:rPr>
              <a:t>Your infant will be tested for jaundice at 24 hours of age, on the day of discharge and as needed for increasing “yellow” color of the skin.</a:t>
            </a:r>
          </a:p>
          <a:p>
            <a:pPr lvl="1"/>
            <a:r>
              <a:rPr lang="en-US" dirty="0">
                <a:solidFill>
                  <a:schemeClr val="tx1"/>
                </a:solidFill>
              </a:rPr>
              <a:t>The test is done by placing a bilimeter on the breastbone of the infant.</a:t>
            </a:r>
          </a:p>
          <a:p>
            <a:pPr lvl="1"/>
            <a:r>
              <a:rPr lang="en-US" dirty="0">
                <a:solidFill>
                  <a:schemeClr val="tx1"/>
                </a:solidFill>
              </a:rPr>
              <a:t>This is done three times, then the reading </a:t>
            </a:r>
            <a:br>
              <a:rPr lang="en-US" dirty="0">
                <a:solidFill>
                  <a:schemeClr val="tx1"/>
                </a:solidFill>
              </a:rPr>
            </a:br>
            <a:r>
              <a:rPr lang="en-US" dirty="0">
                <a:solidFill>
                  <a:schemeClr val="tx1"/>
                </a:solidFill>
              </a:rPr>
              <a:t>is displayed.</a:t>
            </a:r>
          </a:p>
          <a:p>
            <a:pPr lvl="1"/>
            <a:r>
              <a:rPr lang="en-US" dirty="0">
                <a:solidFill>
                  <a:schemeClr val="tx1"/>
                </a:solidFill>
              </a:rPr>
              <a:t>If the reading is high, a blood sample will </a:t>
            </a:r>
            <a:br>
              <a:rPr lang="en-US" dirty="0">
                <a:solidFill>
                  <a:schemeClr val="tx1"/>
                </a:solidFill>
              </a:rPr>
            </a:br>
            <a:r>
              <a:rPr lang="en-US" dirty="0">
                <a:solidFill>
                  <a:schemeClr val="tx1"/>
                </a:solidFill>
              </a:rPr>
              <a:t>be obtained to confirm the level.</a:t>
            </a:r>
          </a:p>
        </p:txBody>
      </p:sp>
      <p:pic>
        <p:nvPicPr>
          <p:cNvPr id="4" name="Picture 3">
            <a:extLst>
              <a:ext uri="{FF2B5EF4-FFF2-40B4-BE49-F238E27FC236}">
                <a16:creationId xmlns:a16="http://schemas.microsoft.com/office/drawing/2014/main" id="{08922875-1E95-4248-BECC-14AD5951581E}"/>
              </a:ext>
            </a:extLst>
          </p:cNvPr>
          <p:cNvPicPr>
            <a:picLocks noChangeAspect="1"/>
          </p:cNvPicPr>
          <p:nvPr/>
        </p:nvPicPr>
        <p:blipFill>
          <a:blip r:embed="rId2"/>
          <a:stretch>
            <a:fillRect/>
          </a:stretch>
        </p:blipFill>
        <p:spPr>
          <a:xfrm>
            <a:off x="9065740" y="1493838"/>
            <a:ext cx="2552700" cy="2165610"/>
          </a:xfrm>
          <a:prstGeom prst="rect">
            <a:avLst/>
          </a:prstGeom>
        </p:spPr>
      </p:pic>
    </p:spTree>
    <p:extLst>
      <p:ext uri="{BB962C8B-B14F-4D97-AF65-F5344CB8AC3E}">
        <p14:creationId xmlns:p14="http://schemas.microsoft.com/office/powerpoint/2010/main" val="1046099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Hearing screen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200" y="1493838"/>
            <a:ext cx="8143104" cy="4681728"/>
          </a:xfrm>
        </p:spPr>
        <p:txBody>
          <a:bodyPr/>
          <a:lstStyle/>
          <a:p>
            <a:pPr lvl="1"/>
            <a:r>
              <a:rPr lang="en-US" dirty="0">
                <a:solidFill>
                  <a:schemeClr val="tx1"/>
                </a:solidFill>
              </a:rPr>
              <a:t>A hearing screen will be done on your baby prior </a:t>
            </a:r>
            <a:br>
              <a:rPr lang="en-US" dirty="0">
                <a:solidFill>
                  <a:schemeClr val="tx1"/>
                </a:solidFill>
              </a:rPr>
            </a:br>
            <a:r>
              <a:rPr lang="en-US" dirty="0">
                <a:solidFill>
                  <a:schemeClr val="tx1"/>
                </a:solidFill>
              </a:rPr>
              <a:t>to discharge.</a:t>
            </a:r>
          </a:p>
          <a:p>
            <a:pPr lvl="1"/>
            <a:r>
              <a:rPr lang="en-US" dirty="0">
                <a:solidFill>
                  <a:schemeClr val="tx1"/>
                </a:solidFill>
              </a:rPr>
              <a:t>This test is done by placing “headphones” over your baby’s ears, as well as three other electrodes.</a:t>
            </a:r>
          </a:p>
          <a:p>
            <a:pPr lvl="1"/>
            <a:r>
              <a:rPr lang="en-US" dirty="0">
                <a:solidFill>
                  <a:schemeClr val="tx1"/>
                </a:solidFill>
              </a:rPr>
              <a:t>If your baby doesn’t pass the first time, the test </a:t>
            </a:r>
            <a:br>
              <a:rPr lang="en-US" dirty="0">
                <a:solidFill>
                  <a:schemeClr val="tx1"/>
                </a:solidFill>
              </a:rPr>
            </a:br>
            <a:r>
              <a:rPr lang="en-US" dirty="0">
                <a:solidFill>
                  <a:schemeClr val="tx1"/>
                </a:solidFill>
              </a:rPr>
              <a:t>will be repeated prior to discharge.</a:t>
            </a:r>
          </a:p>
          <a:p>
            <a:pPr lvl="1"/>
            <a:r>
              <a:rPr lang="en-US" dirty="0">
                <a:solidFill>
                  <a:schemeClr val="tx1"/>
                </a:solidFill>
              </a:rPr>
              <a:t>Some infants do not pass the initial screening because of fluid in their ears. </a:t>
            </a:r>
          </a:p>
        </p:txBody>
      </p:sp>
      <p:pic>
        <p:nvPicPr>
          <p:cNvPr id="5" name="Picture 4">
            <a:extLst>
              <a:ext uri="{FF2B5EF4-FFF2-40B4-BE49-F238E27FC236}">
                <a16:creationId xmlns:a16="http://schemas.microsoft.com/office/drawing/2014/main" id="{D715160B-4AB0-4F7F-929A-CD1B75C840CE}"/>
              </a:ext>
            </a:extLst>
          </p:cNvPr>
          <p:cNvPicPr>
            <a:picLocks noChangeAspect="1"/>
          </p:cNvPicPr>
          <p:nvPr/>
        </p:nvPicPr>
        <p:blipFill rotWithShape="1">
          <a:blip r:embed="rId2"/>
          <a:srcRect r="7778" b="5664"/>
          <a:stretch/>
        </p:blipFill>
        <p:spPr>
          <a:xfrm>
            <a:off x="9065740" y="1493839"/>
            <a:ext cx="2574325" cy="1768346"/>
          </a:xfrm>
          <a:prstGeom prst="rect">
            <a:avLst/>
          </a:prstGeom>
        </p:spPr>
      </p:pic>
    </p:spTree>
    <p:extLst>
      <p:ext uri="{BB962C8B-B14F-4D97-AF65-F5344CB8AC3E}">
        <p14:creationId xmlns:p14="http://schemas.microsoft.com/office/powerpoint/2010/main" val="2228295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Circumcision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9947189" cy="4681728"/>
          </a:xfrm>
        </p:spPr>
        <p:txBody>
          <a:bodyPr/>
          <a:lstStyle/>
          <a:p>
            <a:pPr lvl="1"/>
            <a:r>
              <a:rPr lang="en-US" dirty="0">
                <a:solidFill>
                  <a:schemeClr val="tx1"/>
                </a:solidFill>
              </a:rPr>
              <a:t>An elective medical procedure done on male infants to remove the foreskin around the penis </a:t>
            </a:r>
          </a:p>
          <a:p>
            <a:pPr lvl="1"/>
            <a:r>
              <a:rPr lang="en-US" dirty="0">
                <a:solidFill>
                  <a:schemeClr val="tx1"/>
                </a:solidFill>
              </a:rPr>
              <a:t>AAP believes circumcision has potential medical benefits and advantages, as well as risk.</a:t>
            </a:r>
          </a:p>
          <a:p>
            <a:pPr lvl="1"/>
            <a:r>
              <a:rPr lang="en-US" dirty="0">
                <a:solidFill>
                  <a:schemeClr val="tx1"/>
                </a:solidFill>
              </a:rPr>
              <a:t>Current evidence indicates the procedure’s benefits outweigh the risks.</a:t>
            </a:r>
          </a:p>
          <a:p>
            <a:pPr lvl="1"/>
            <a:r>
              <a:rPr lang="en-US" dirty="0">
                <a:solidFill>
                  <a:schemeClr val="tx1"/>
                </a:solidFill>
              </a:rPr>
              <a:t>Not essential to child’s overall wellbeing – the decision is up to the parents after consulting with their pediatrician</a:t>
            </a:r>
          </a:p>
          <a:p>
            <a:pPr lvl="1"/>
            <a:r>
              <a:rPr lang="en-US" dirty="0">
                <a:solidFill>
                  <a:schemeClr val="tx1"/>
                </a:solidFill>
              </a:rPr>
              <a:t>If the parents elect to have their infant circumcised, it is typically done on the day of discharge.</a:t>
            </a:r>
          </a:p>
        </p:txBody>
      </p:sp>
    </p:spTree>
    <p:extLst>
      <p:ext uri="{BB962C8B-B14F-4D97-AF65-F5344CB8AC3E}">
        <p14:creationId xmlns:p14="http://schemas.microsoft.com/office/powerpoint/2010/main" val="935433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Discharge</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8229601" cy="4681728"/>
          </a:xfrm>
        </p:spPr>
        <p:txBody>
          <a:bodyPr/>
          <a:lstStyle/>
          <a:p>
            <a:pPr lvl="1"/>
            <a:r>
              <a:rPr lang="en-US" dirty="0">
                <a:solidFill>
                  <a:schemeClr val="tx1"/>
                </a:solidFill>
              </a:rPr>
              <a:t>You and your baby will be required to stay for 24 hours after delivery.</a:t>
            </a:r>
          </a:p>
          <a:p>
            <a:pPr lvl="1"/>
            <a:r>
              <a:rPr lang="en-US" dirty="0">
                <a:solidFill>
                  <a:schemeClr val="tx1"/>
                </a:solidFill>
              </a:rPr>
              <a:t>If you have had a vaginal delivery, and you and </a:t>
            </a:r>
            <a:br>
              <a:rPr lang="en-US" dirty="0">
                <a:solidFill>
                  <a:schemeClr val="tx1"/>
                </a:solidFill>
              </a:rPr>
            </a:br>
            <a:r>
              <a:rPr lang="en-US" dirty="0">
                <a:solidFill>
                  <a:schemeClr val="tx1"/>
                </a:solidFill>
              </a:rPr>
              <a:t>your baby are stable after 24 hours, you might </a:t>
            </a:r>
            <a:br>
              <a:rPr lang="en-US" dirty="0">
                <a:solidFill>
                  <a:schemeClr val="tx1"/>
                </a:solidFill>
              </a:rPr>
            </a:br>
            <a:r>
              <a:rPr lang="en-US" dirty="0">
                <a:solidFill>
                  <a:schemeClr val="tx1"/>
                </a:solidFill>
              </a:rPr>
              <a:t>be discharged.</a:t>
            </a:r>
          </a:p>
          <a:p>
            <a:pPr lvl="1"/>
            <a:r>
              <a:rPr lang="en-US" dirty="0">
                <a:solidFill>
                  <a:schemeClr val="tx1"/>
                </a:solidFill>
              </a:rPr>
              <a:t>If you have had a Cesarean birth and are stable on Day Two after delivery, then you might be discharged.</a:t>
            </a:r>
          </a:p>
          <a:p>
            <a:pPr lvl="1"/>
            <a:r>
              <a:rPr lang="en-US" dirty="0">
                <a:solidFill>
                  <a:schemeClr val="tx1"/>
                </a:solidFill>
              </a:rPr>
              <a:t>If you deliver in the evening or later, you might </a:t>
            </a:r>
            <a:br>
              <a:rPr lang="en-US" dirty="0">
                <a:solidFill>
                  <a:schemeClr val="tx1"/>
                </a:solidFill>
              </a:rPr>
            </a:br>
            <a:r>
              <a:rPr lang="en-US" dirty="0">
                <a:solidFill>
                  <a:schemeClr val="tx1"/>
                </a:solidFill>
              </a:rPr>
              <a:t>stay until the next day, despite being 24 hours </a:t>
            </a:r>
            <a:br>
              <a:rPr lang="en-US" dirty="0">
                <a:solidFill>
                  <a:schemeClr val="tx1"/>
                </a:solidFill>
              </a:rPr>
            </a:br>
            <a:r>
              <a:rPr lang="en-US" dirty="0">
                <a:solidFill>
                  <a:schemeClr val="tx1"/>
                </a:solidFill>
              </a:rPr>
              <a:t>post delivery.</a:t>
            </a:r>
          </a:p>
        </p:txBody>
      </p:sp>
      <p:pic>
        <p:nvPicPr>
          <p:cNvPr id="5" name="Picture 4">
            <a:extLst>
              <a:ext uri="{FF2B5EF4-FFF2-40B4-BE49-F238E27FC236}">
                <a16:creationId xmlns:a16="http://schemas.microsoft.com/office/drawing/2014/main" id="{4EDC4F54-DBBD-4D4C-9937-DD22D8D7F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5459" y="1031784"/>
            <a:ext cx="2292184" cy="2292184"/>
          </a:xfrm>
          <a:prstGeom prst="rect">
            <a:avLst/>
          </a:prstGeom>
        </p:spPr>
      </p:pic>
    </p:spTree>
    <p:extLst>
      <p:ext uri="{BB962C8B-B14F-4D97-AF65-F5344CB8AC3E}">
        <p14:creationId xmlns:p14="http://schemas.microsoft.com/office/powerpoint/2010/main" val="1715193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Discharge</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8031893" cy="4681728"/>
          </a:xfrm>
        </p:spPr>
        <p:txBody>
          <a:bodyPr/>
          <a:lstStyle/>
          <a:p>
            <a:pPr lvl="1"/>
            <a:r>
              <a:rPr lang="en-US" dirty="0">
                <a:solidFill>
                  <a:schemeClr val="tx1"/>
                </a:solidFill>
              </a:rPr>
              <a:t>You will receive discharge instructions for you and your baby.</a:t>
            </a:r>
          </a:p>
          <a:p>
            <a:pPr lvl="1"/>
            <a:r>
              <a:rPr lang="en-US" dirty="0">
                <a:solidFill>
                  <a:schemeClr val="tx1"/>
                </a:solidFill>
              </a:rPr>
              <a:t>You and your baby will need to make follow-up appointments with your healthcare team.</a:t>
            </a:r>
          </a:p>
          <a:p>
            <a:pPr lvl="1"/>
            <a:r>
              <a:rPr lang="en-US" dirty="0">
                <a:solidFill>
                  <a:schemeClr val="tx1"/>
                </a:solidFill>
              </a:rPr>
              <a:t>Your baby will most likely need to be seen the day after you are discharged at the pediatrician’s office.</a:t>
            </a:r>
          </a:p>
          <a:p>
            <a:pPr lvl="1"/>
            <a:r>
              <a:rPr lang="en-US" dirty="0">
                <a:solidFill>
                  <a:schemeClr val="tx1"/>
                </a:solidFill>
              </a:rPr>
              <a:t>All moms are screened for postpartum depression prior to discharge. </a:t>
            </a:r>
          </a:p>
        </p:txBody>
      </p:sp>
      <p:pic>
        <p:nvPicPr>
          <p:cNvPr id="4" name="Picture 3">
            <a:extLst>
              <a:ext uri="{FF2B5EF4-FFF2-40B4-BE49-F238E27FC236}">
                <a16:creationId xmlns:a16="http://schemas.microsoft.com/office/drawing/2014/main" id="{D6F806AD-D8E6-428D-B6EE-73747EF74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5459" y="1031784"/>
            <a:ext cx="2292184" cy="2292184"/>
          </a:xfrm>
          <a:prstGeom prst="rect">
            <a:avLst/>
          </a:prstGeom>
        </p:spPr>
      </p:pic>
    </p:spTree>
    <p:extLst>
      <p:ext uri="{BB962C8B-B14F-4D97-AF65-F5344CB8AC3E}">
        <p14:creationId xmlns:p14="http://schemas.microsoft.com/office/powerpoint/2010/main" val="1469480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Postpartum depression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10651525" cy="4681728"/>
          </a:xfrm>
        </p:spPr>
        <p:txBody>
          <a:bodyPr/>
          <a:lstStyle/>
          <a:p>
            <a:pPr lvl="1"/>
            <a:r>
              <a:rPr lang="en-US" dirty="0">
                <a:solidFill>
                  <a:schemeClr val="tx1"/>
                </a:solidFill>
              </a:rPr>
              <a:t>Different than the “baby blues”</a:t>
            </a:r>
          </a:p>
          <a:p>
            <a:pPr lvl="1"/>
            <a:r>
              <a:rPr lang="en-US" dirty="0">
                <a:solidFill>
                  <a:schemeClr val="tx1"/>
                </a:solidFill>
              </a:rPr>
              <a:t>Most women are emotional after delivery. However, if you have:</a:t>
            </a:r>
          </a:p>
          <a:p>
            <a:pPr lvl="2"/>
            <a:r>
              <a:rPr lang="en-US" dirty="0">
                <a:solidFill>
                  <a:schemeClr val="tx1"/>
                </a:solidFill>
              </a:rPr>
              <a:t>Crying spells that seem excessive</a:t>
            </a:r>
          </a:p>
          <a:p>
            <a:pPr lvl="2"/>
            <a:r>
              <a:rPr lang="en-US" dirty="0">
                <a:solidFill>
                  <a:schemeClr val="tx1"/>
                </a:solidFill>
              </a:rPr>
              <a:t>Irritability</a:t>
            </a:r>
          </a:p>
          <a:p>
            <a:pPr lvl="2"/>
            <a:r>
              <a:rPr lang="en-US" dirty="0">
                <a:solidFill>
                  <a:schemeClr val="tx1"/>
                </a:solidFill>
              </a:rPr>
              <a:t>Thoughts of harming yourself or others</a:t>
            </a:r>
          </a:p>
          <a:p>
            <a:pPr lvl="2"/>
            <a:r>
              <a:rPr lang="en-US" dirty="0">
                <a:solidFill>
                  <a:schemeClr val="tx1"/>
                </a:solidFill>
              </a:rPr>
              <a:t>Disinterest in your baby or activities</a:t>
            </a:r>
          </a:p>
          <a:p>
            <a:pPr lvl="2"/>
            <a:r>
              <a:rPr lang="en-US" dirty="0">
                <a:solidFill>
                  <a:schemeClr val="tx1"/>
                </a:solidFill>
              </a:rPr>
              <a:t>Feeling of hopelessness or loneliness</a:t>
            </a:r>
          </a:p>
          <a:p>
            <a:pPr lvl="2"/>
            <a:r>
              <a:rPr lang="en-US" dirty="0">
                <a:solidFill>
                  <a:schemeClr val="tx1"/>
                </a:solidFill>
              </a:rPr>
              <a:t>Feeling nervous or worrying excessively</a:t>
            </a:r>
          </a:p>
        </p:txBody>
      </p:sp>
    </p:spTree>
    <p:extLst>
      <p:ext uri="{BB962C8B-B14F-4D97-AF65-F5344CB8AC3E}">
        <p14:creationId xmlns:p14="http://schemas.microsoft.com/office/powerpoint/2010/main" val="4241230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Postpartum depression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10651525" cy="4681728"/>
          </a:xfrm>
        </p:spPr>
        <p:txBody>
          <a:bodyPr/>
          <a:lstStyle/>
          <a:p>
            <a:pPr lvl="1"/>
            <a:r>
              <a:rPr lang="en-US" dirty="0">
                <a:solidFill>
                  <a:schemeClr val="tx1"/>
                </a:solidFill>
              </a:rPr>
              <a:t>Postpartum depression is treatable.</a:t>
            </a:r>
          </a:p>
          <a:p>
            <a:pPr lvl="1"/>
            <a:r>
              <a:rPr lang="en-US" dirty="0">
                <a:solidFill>
                  <a:schemeClr val="tx1"/>
                </a:solidFill>
              </a:rPr>
              <a:t>Treatments could include:</a:t>
            </a:r>
          </a:p>
          <a:p>
            <a:pPr lvl="2"/>
            <a:r>
              <a:rPr lang="en-US" dirty="0">
                <a:solidFill>
                  <a:schemeClr val="tx1"/>
                </a:solidFill>
              </a:rPr>
              <a:t>Medications</a:t>
            </a:r>
          </a:p>
          <a:p>
            <a:pPr lvl="2"/>
            <a:r>
              <a:rPr lang="en-US" dirty="0">
                <a:solidFill>
                  <a:schemeClr val="tx1"/>
                </a:solidFill>
              </a:rPr>
              <a:t>Counseling/therapy</a:t>
            </a:r>
          </a:p>
          <a:p>
            <a:pPr lvl="1"/>
            <a:r>
              <a:rPr lang="en-US" dirty="0">
                <a:solidFill>
                  <a:schemeClr val="tx1"/>
                </a:solidFill>
              </a:rPr>
              <a:t>It is crucial to take care of yourself to help prevent and/or </a:t>
            </a:r>
            <a:br>
              <a:rPr lang="en-US" dirty="0">
                <a:solidFill>
                  <a:schemeClr val="tx1"/>
                </a:solidFill>
              </a:rPr>
            </a:br>
            <a:r>
              <a:rPr lang="en-US" dirty="0">
                <a:solidFill>
                  <a:schemeClr val="tx1"/>
                </a:solidFill>
              </a:rPr>
              <a:t>help with symptoms of postpartum depression.</a:t>
            </a:r>
          </a:p>
          <a:p>
            <a:pPr lvl="1"/>
            <a:r>
              <a:rPr lang="en-US" dirty="0">
                <a:solidFill>
                  <a:schemeClr val="tx1"/>
                </a:solidFill>
              </a:rPr>
              <a:t>SLEEP is important for you and baby.</a:t>
            </a:r>
          </a:p>
          <a:p>
            <a:pPr lvl="2"/>
            <a:r>
              <a:rPr lang="en-US" dirty="0">
                <a:solidFill>
                  <a:schemeClr val="tx1"/>
                </a:solidFill>
              </a:rPr>
              <a:t>Sleep when baby sleeps.</a:t>
            </a:r>
          </a:p>
          <a:p>
            <a:pPr lvl="2"/>
            <a:r>
              <a:rPr lang="en-US" dirty="0">
                <a:solidFill>
                  <a:schemeClr val="tx1"/>
                </a:solidFill>
              </a:rPr>
              <a:t>Have someone sit with your baby so you can sleep. </a:t>
            </a:r>
          </a:p>
          <a:p>
            <a:pPr lvl="2"/>
            <a:endParaRPr lang="en-US" dirty="0">
              <a:solidFill>
                <a:schemeClr val="tx1"/>
              </a:solidFill>
            </a:endParaRPr>
          </a:p>
        </p:txBody>
      </p:sp>
    </p:spTree>
    <p:extLst>
      <p:ext uri="{BB962C8B-B14F-4D97-AF65-F5344CB8AC3E}">
        <p14:creationId xmlns:p14="http://schemas.microsoft.com/office/powerpoint/2010/main" val="3452009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Postpartum depression</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386862" y="1493838"/>
            <a:ext cx="5504688" cy="4681728"/>
          </a:xfrm>
        </p:spPr>
        <p:txBody>
          <a:bodyPr/>
          <a:lstStyle/>
          <a:p>
            <a:pPr lvl="1"/>
            <a:r>
              <a:rPr lang="en-US" dirty="0">
                <a:solidFill>
                  <a:schemeClr val="tx1"/>
                </a:solidFill>
              </a:rPr>
              <a:t>Make sure to take some “ME” time.</a:t>
            </a:r>
          </a:p>
          <a:p>
            <a:pPr lvl="1"/>
            <a:r>
              <a:rPr lang="en-US" dirty="0">
                <a:solidFill>
                  <a:schemeClr val="tx1"/>
                </a:solidFill>
              </a:rPr>
              <a:t>Make sure to have time together as a couple!</a:t>
            </a:r>
          </a:p>
          <a:p>
            <a:pPr lvl="1"/>
            <a:r>
              <a:rPr lang="en-US" dirty="0">
                <a:solidFill>
                  <a:schemeClr val="tx1"/>
                </a:solidFill>
              </a:rPr>
              <a:t>Utilize your support system.</a:t>
            </a:r>
          </a:p>
          <a:p>
            <a:pPr lvl="1"/>
            <a:r>
              <a:rPr lang="en-US" dirty="0">
                <a:solidFill>
                  <a:schemeClr val="tx1"/>
                </a:solidFill>
              </a:rPr>
              <a:t>Let people help you.</a:t>
            </a:r>
          </a:p>
          <a:p>
            <a:pPr lvl="1"/>
            <a:r>
              <a:rPr lang="en-US" dirty="0">
                <a:solidFill>
                  <a:schemeClr val="tx1"/>
                </a:solidFill>
              </a:rPr>
              <a:t>And remember…</a:t>
            </a:r>
          </a:p>
          <a:p>
            <a:pPr lvl="2"/>
            <a:endParaRPr lang="en-US" dirty="0">
              <a:solidFill>
                <a:schemeClr val="tx1"/>
              </a:solidFill>
            </a:endParaRPr>
          </a:p>
        </p:txBody>
      </p:sp>
      <p:pic>
        <p:nvPicPr>
          <p:cNvPr id="6" name="Picture Placeholder 5">
            <a:extLst>
              <a:ext uri="{FF2B5EF4-FFF2-40B4-BE49-F238E27FC236}">
                <a16:creationId xmlns:a16="http://schemas.microsoft.com/office/drawing/2014/main" id="{E56A6C02-DA26-4EFB-8E46-DFACE49FC9BA}"/>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0769" b="10769"/>
          <a:stretch>
            <a:fillRect/>
          </a:stretch>
        </p:blipFill>
        <p:spPr/>
      </p:pic>
    </p:spTree>
    <p:extLst>
      <p:ext uri="{BB962C8B-B14F-4D97-AF65-F5344CB8AC3E}">
        <p14:creationId xmlns:p14="http://schemas.microsoft.com/office/powerpoint/2010/main" val="1194967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2086962"/>
            <a:ext cx="10651525" cy="4681728"/>
          </a:xfrm>
        </p:spPr>
        <p:txBody>
          <a:bodyPr/>
          <a:lstStyle/>
          <a:p>
            <a:pPr marL="0" lvl="1" indent="0" algn="ctr">
              <a:lnSpc>
                <a:spcPct val="100000"/>
              </a:lnSpc>
              <a:buNone/>
            </a:pPr>
            <a:r>
              <a:rPr lang="en-US" sz="6000" dirty="0">
                <a:solidFill>
                  <a:schemeClr val="accent4"/>
                </a:solidFill>
              </a:rPr>
              <a:t>There is no such thing </a:t>
            </a:r>
            <a:br>
              <a:rPr lang="en-US" sz="6000" dirty="0">
                <a:solidFill>
                  <a:schemeClr val="accent4"/>
                </a:solidFill>
              </a:rPr>
            </a:br>
            <a:r>
              <a:rPr lang="en-US" sz="6000" dirty="0">
                <a:solidFill>
                  <a:schemeClr val="accent4"/>
                </a:solidFill>
              </a:rPr>
              <a:t>as a </a:t>
            </a:r>
            <a:r>
              <a:rPr lang="en-US" sz="6000" b="1" dirty="0">
                <a:solidFill>
                  <a:schemeClr val="accent4"/>
                </a:solidFill>
              </a:rPr>
              <a:t>PERFECT PARENT.</a:t>
            </a:r>
          </a:p>
          <a:p>
            <a:endParaRPr lang="en-US" dirty="0">
              <a:solidFill>
                <a:schemeClr val="tx1"/>
              </a:solidFill>
            </a:endParaRPr>
          </a:p>
        </p:txBody>
      </p:sp>
    </p:spTree>
    <p:extLst>
      <p:ext uri="{BB962C8B-B14F-4D97-AF65-F5344CB8AC3E}">
        <p14:creationId xmlns:p14="http://schemas.microsoft.com/office/powerpoint/2010/main" val="207218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Labor</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p:txBody>
          <a:bodyPr/>
          <a:lstStyle/>
          <a:p>
            <a:pPr lvl="1"/>
            <a:r>
              <a:rPr lang="en-US" dirty="0"/>
              <a:t>Can come on suddenly or over time</a:t>
            </a:r>
          </a:p>
          <a:p>
            <a:pPr lvl="2"/>
            <a:r>
              <a:rPr lang="en-US" dirty="0"/>
              <a:t>Some women might be fine one minute, and then begin contracting regularly; others might begin contracting irregularly, then </a:t>
            </a:r>
            <a:br>
              <a:rPr lang="en-US" dirty="0"/>
            </a:br>
            <a:r>
              <a:rPr lang="en-US" dirty="0"/>
              <a:t>more regularly and more intensely and be in labor.</a:t>
            </a:r>
          </a:p>
          <a:p>
            <a:pPr lvl="1"/>
            <a:r>
              <a:rPr lang="en-US" dirty="0"/>
              <a:t>Some women’s water breaks, and they aren’t having contractions at all.</a:t>
            </a:r>
          </a:p>
          <a:p>
            <a:endParaRPr lang="en-US" dirty="0"/>
          </a:p>
        </p:txBody>
      </p:sp>
    </p:spTree>
    <p:extLst>
      <p:ext uri="{BB962C8B-B14F-4D97-AF65-F5344CB8AC3E}">
        <p14:creationId xmlns:p14="http://schemas.microsoft.com/office/powerpoint/2010/main" val="2840000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DDA-5372-438C-ABF9-E550F01D7A91}"/>
              </a:ext>
            </a:extLst>
          </p:cNvPr>
          <p:cNvSpPr>
            <a:spLocks noGrp="1"/>
          </p:cNvSpPr>
          <p:nvPr>
            <p:ph type="title"/>
          </p:nvPr>
        </p:nvSpPr>
        <p:spPr/>
        <p:txBody>
          <a:bodyPr/>
          <a:lstStyle/>
          <a:p>
            <a:r>
              <a:rPr lang="en-US" dirty="0">
                <a:solidFill>
                  <a:schemeClr val="accent4"/>
                </a:solidFill>
              </a:rPr>
              <a:t>Thank you for participating in our Childbirth Classes!</a:t>
            </a:r>
          </a:p>
        </p:txBody>
      </p:sp>
      <p:sp>
        <p:nvSpPr>
          <p:cNvPr id="3" name="Content Placeholder 2">
            <a:extLst>
              <a:ext uri="{FF2B5EF4-FFF2-40B4-BE49-F238E27FC236}">
                <a16:creationId xmlns:a16="http://schemas.microsoft.com/office/drawing/2014/main" id="{00672BDE-F6E7-4C0B-9186-89CE9FCC4385}"/>
              </a:ext>
            </a:extLst>
          </p:cNvPr>
          <p:cNvSpPr>
            <a:spLocks noGrp="1"/>
          </p:cNvSpPr>
          <p:nvPr>
            <p:ph idx="1"/>
          </p:nvPr>
        </p:nvSpPr>
        <p:spPr>
          <a:xfrm>
            <a:off x="457199" y="1493838"/>
            <a:ext cx="10651525" cy="4681728"/>
          </a:xfrm>
        </p:spPr>
        <p:txBody>
          <a:bodyPr/>
          <a:lstStyle/>
          <a:p>
            <a:pPr marL="0" lvl="1" indent="0">
              <a:buNone/>
            </a:pPr>
            <a:r>
              <a:rPr lang="en-US" dirty="0">
                <a:solidFill>
                  <a:schemeClr val="tx1"/>
                </a:solidFill>
              </a:rPr>
              <a:t>If you have any questions about the material presented, or something that wasn’t presented, please contact:</a:t>
            </a:r>
          </a:p>
          <a:p>
            <a:pPr marL="0" lvl="1" indent="0">
              <a:lnSpc>
                <a:spcPct val="100000"/>
              </a:lnSpc>
              <a:buNone/>
            </a:pPr>
            <a:r>
              <a:rPr lang="en-US" sz="3600" b="1" dirty="0">
                <a:solidFill>
                  <a:schemeClr val="accent4"/>
                </a:solidFill>
              </a:rPr>
              <a:t>Laura Hicks</a:t>
            </a:r>
          </a:p>
          <a:p>
            <a:pPr marL="0" lvl="1" indent="0">
              <a:lnSpc>
                <a:spcPct val="100000"/>
              </a:lnSpc>
              <a:buNone/>
            </a:pPr>
            <a:r>
              <a:rPr lang="en-US" sz="3600" dirty="0">
                <a:solidFill>
                  <a:schemeClr val="accent4"/>
                </a:solidFill>
              </a:rPr>
              <a:t>laura.hicks@balladhealth.org</a:t>
            </a:r>
          </a:p>
          <a:p>
            <a:pPr marL="0" lvl="1" indent="0">
              <a:lnSpc>
                <a:spcPct val="100000"/>
              </a:lnSpc>
              <a:buNone/>
            </a:pPr>
            <a:r>
              <a:rPr lang="en-US" sz="3600" dirty="0">
                <a:solidFill>
                  <a:schemeClr val="accent4"/>
                </a:solidFill>
              </a:rPr>
              <a:t>423.431.6183</a:t>
            </a:r>
          </a:p>
          <a:p>
            <a:pPr marL="0" lvl="1" indent="0">
              <a:buNone/>
            </a:pPr>
            <a:endParaRPr lang="en-US" dirty="0">
              <a:solidFill>
                <a:schemeClr val="tx1"/>
              </a:solidFill>
            </a:endParaRPr>
          </a:p>
        </p:txBody>
      </p:sp>
    </p:spTree>
    <p:extLst>
      <p:ext uri="{BB962C8B-B14F-4D97-AF65-F5344CB8AC3E}">
        <p14:creationId xmlns:p14="http://schemas.microsoft.com/office/powerpoint/2010/main" val="340937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True labor vs. false labor</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p:txBody>
          <a:bodyPr/>
          <a:lstStyle/>
          <a:p>
            <a:pPr lvl="1"/>
            <a:r>
              <a:rPr lang="en-US" dirty="0"/>
              <a:t>True labor:</a:t>
            </a:r>
          </a:p>
          <a:p>
            <a:pPr lvl="2"/>
            <a:r>
              <a:rPr lang="en-US" dirty="0"/>
              <a:t>Contractions are regular and become more intense over time.</a:t>
            </a:r>
          </a:p>
          <a:p>
            <a:pPr lvl="2"/>
            <a:r>
              <a:rPr lang="en-US" dirty="0"/>
              <a:t>The whole uterus contracts.</a:t>
            </a:r>
          </a:p>
          <a:p>
            <a:pPr lvl="2"/>
            <a:r>
              <a:rPr lang="en-US" dirty="0"/>
              <a:t>With true labor, contractions continue despite rest.</a:t>
            </a:r>
          </a:p>
          <a:p>
            <a:endParaRPr lang="en-US" dirty="0"/>
          </a:p>
        </p:txBody>
      </p:sp>
      <p:sp>
        <p:nvSpPr>
          <p:cNvPr id="4" name="Content Placeholder 3">
            <a:extLst>
              <a:ext uri="{FF2B5EF4-FFF2-40B4-BE49-F238E27FC236}">
                <a16:creationId xmlns:a16="http://schemas.microsoft.com/office/drawing/2014/main" id="{FDBAC507-BC63-4B38-9615-BDC349EDFA19}"/>
              </a:ext>
            </a:extLst>
          </p:cNvPr>
          <p:cNvSpPr>
            <a:spLocks noGrp="1"/>
          </p:cNvSpPr>
          <p:nvPr>
            <p:ph idx="13"/>
          </p:nvPr>
        </p:nvSpPr>
        <p:spPr/>
        <p:txBody>
          <a:bodyPr/>
          <a:lstStyle/>
          <a:p>
            <a:pPr lvl="1"/>
            <a:r>
              <a:rPr lang="en-US" dirty="0"/>
              <a:t>False labor:</a:t>
            </a:r>
          </a:p>
          <a:p>
            <a:pPr lvl="2"/>
            <a:r>
              <a:rPr lang="en-US" dirty="0"/>
              <a:t>Contractions are typically irregular and do not increase in intensity over time.</a:t>
            </a:r>
          </a:p>
          <a:p>
            <a:pPr lvl="2"/>
            <a:r>
              <a:rPr lang="en-US" dirty="0"/>
              <a:t>Typically, only the part of the </a:t>
            </a:r>
            <a:br>
              <a:rPr lang="en-US" dirty="0"/>
            </a:br>
            <a:r>
              <a:rPr lang="en-US" dirty="0"/>
              <a:t>uterus contracts</a:t>
            </a:r>
          </a:p>
          <a:p>
            <a:pPr lvl="2"/>
            <a:r>
              <a:rPr lang="en-US" dirty="0"/>
              <a:t>With false labor, if the mother </a:t>
            </a:r>
            <a:br>
              <a:rPr lang="en-US" dirty="0"/>
            </a:br>
            <a:r>
              <a:rPr lang="en-US" dirty="0"/>
              <a:t>rests or lies down, her contractions become more irregular and </a:t>
            </a:r>
            <a:br>
              <a:rPr lang="en-US" dirty="0"/>
            </a:br>
            <a:r>
              <a:rPr lang="en-US" dirty="0"/>
              <a:t>less intense.</a:t>
            </a:r>
          </a:p>
          <a:p>
            <a:endParaRPr lang="en-US" dirty="0"/>
          </a:p>
        </p:txBody>
      </p:sp>
      <p:pic>
        <p:nvPicPr>
          <p:cNvPr id="5" name="Picture 4" descr="CheckMark.png">
            <a:extLst>
              <a:ext uri="{FF2B5EF4-FFF2-40B4-BE49-F238E27FC236}">
                <a16:creationId xmlns:a16="http://schemas.microsoft.com/office/drawing/2014/main" id="{A9B96761-788C-41A5-9B78-93C268E86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2" y="4963918"/>
            <a:ext cx="1521597" cy="1521597"/>
          </a:xfrm>
          <a:prstGeom prst="rect">
            <a:avLst/>
          </a:prstGeom>
        </p:spPr>
      </p:pic>
    </p:spTree>
    <p:extLst>
      <p:ext uri="{BB962C8B-B14F-4D97-AF65-F5344CB8AC3E}">
        <p14:creationId xmlns:p14="http://schemas.microsoft.com/office/powerpoint/2010/main" val="228835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0EB-DEBC-42D5-83AF-33A4051C2832}"/>
              </a:ext>
            </a:extLst>
          </p:cNvPr>
          <p:cNvSpPr>
            <a:spLocks noGrp="1"/>
          </p:cNvSpPr>
          <p:nvPr>
            <p:ph type="title"/>
          </p:nvPr>
        </p:nvSpPr>
        <p:spPr/>
        <p:txBody>
          <a:bodyPr/>
          <a:lstStyle/>
          <a:p>
            <a:r>
              <a:rPr lang="en-US" dirty="0">
                <a:solidFill>
                  <a:schemeClr val="accent4"/>
                </a:solidFill>
              </a:rPr>
              <a:t>Labor</a:t>
            </a:r>
          </a:p>
        </p:txBody>
      </p:sp>
      <p:sp>
        <p:nvSpPr>
          <p:cNvPr id="3" name="Content Placeholder 2">
            <a:extLst>
              <a:ext uri="{FF2B5EF4-FFF2-40B4-BE49-F238E27FC236}">
                <a16:creationId xmlns:a16="http://schemas.microsoft.com/office/drawing/2014/main" id="{EF0AAE74-BDE7-44BB-AC9E-E50F411A1268}"/>
              </a:ext>
            </a:extLst>
          </p:cNvPr>
          <p:cNvSpPr>
            <a:spLocks noGrp="1"/>
          </p:cNvSpPr>
          <p:nvPr>
            <p:ph idx="1"/>
          </p:nvPr>
        </p:nvSpPr>
        <p:spPr/>
        <p:txBody>
          <a:bodyPr/>
          <a:lstStyle/>
          <a:p>
            <a:pPr lvl="1"/>
            <a:r>
              <a:rPr lang="en-US" dirty="0"/>
              <a:t>The only true way to know if you are in labor is with cervical change.</a:t>
            </a:r>
          </a:p>
          <a:p>
            <a:pPr lvl="1"/>
            <a:r>
              <a:rPr lang="en-US" dirty="0"/>
              <a:t>If you are in true labor, the cervix will dilate from </a:t>
            </a:r>
            <a:br>
              <a:rPr lang="en-US" dirty="0"/>
            </a:br>
            <a:r>
              <a:rPr lang="en-US" dirty="0"/>
              <a:t>closed to 10 centimeters.</a:t>
            </a:r>
          </a:p>
          <a:p>
            <a:endParaRPr lang="en-US" dirty="0"/>
          </a:p>
        </p:txBody>
      </p:sp>
    </p:spTree>
    <p:extLst>
      <p:ext uri="{BB962C8B-B14F-4D97-AF65-F5344CB8AC3E}">
        <p14:creationId xmlns:p14="http://schemas.microsoft.com/office/powerpoint/2010/main" val="3575549381"/>
      </p:ext>
    </p:extLst>
  </p:cSld>
  <p:clrMapOvr>
    <a:masterClrMapping/>
  </p:clrMapOvr>
</p:sld>
</file>

<file path=ppt/theme/theme1.xml><?xml version="1.0" encoding="utf-8"?>
<a:theme xmlns:a="http://schemas.openxmlformats.org/drawingml/2006/main" name="bh_16x9_pres_170706 (2)">
  <a:themeElements>
    <a:clrScheme name="Custom 2">
      <a:dk1>
        <a:srgbClr val="000000"/>
      </a:dk1>
      <a:lt1>
        <a:sysClr val="window" lastClr="FFFFFF"/>
      </a:lt1>
      <a:dk2>
        <a:srgbClr val="171C8F"/>
      </a:dk2>
      <a:lt2>
        <a:srgbClr val="FFFFFF"/>
      </a:lt2>
      <a:accent1>
        <a:srgbClr val="41B6E6"/>
      </a:accent1>
      <a:accent2>
        <a:srgbClr val="B0008E"/>
      </a:accent2>
      <a:accent3>
        <a:srgbClr val="FF6C0C"/>
      </a:accent3>
      <a:accent4>
        <a:srgbClr val="006BB6"/>
      </a:accent4>
      <a:accent5>
        <a:srgbClr val="D22630"/>
      </a:accent5>
      <a:accent6>
        <a:srgbClr val="171C8F"/>
      </a:accent6>
      <a:hlink>
        <a:srgbClr val="0000FF"/>
      </a:hlink>
      <a:folHlink>
        <a:srgbClr val="D2263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BB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solidFill>
              <a:srgbClr val="707372"/>
            </a:solidFill>
          </a:defRPr>
        </a:defPPr>
      </a:lstStyle>
    </a:txDef>
  </a:objectDefaults>
  <a:extraClrSchemeLst/>
  <a:extLst>
    <a:ext uri="{05A4C25C-085E-4340-85A3-A5531E510DB2}">
      <thm15:themeFamily xmlns:thm15="http://schemas.microsoft.com/office/thememl/2012/main" name="bh_16x9_pres_170706" id="{FA99D832-50D4-4FEB-B892-7DDB5DB7BFBD}" vid="{FB72EAB5-A457-4976-931B-0D292ECEB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bh_16x9_pres_180521</Template>
  <TotalTime>1893</TotalTime>
  <Words>2798</Words>
  <Application>Microsoft Office PowerPoint</Application>
  <PresentationFormat>Widescreen</PresentationFormat>
  <Paragraphs>451</Paragraphs>
  <Slides>70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Verdana</vt:lpstr>
      <vt:lpstr>bh_16x9_pres_170706 (2)</vt:lpstr>
      <vt:lpstr>Marathon Childbirth Class</vt:lpstr>
      <vt:lpstr>What can YOU do to be healthy?</vt:lpstr>
      <vt:lpstr>When to contact your healthcare provider</vt:lpstr>
      <vt:lpstr>When to contact your healthcare provider</vt:lpstr>
      <vt:lpstr>Preterm labor</vt:lpstr>
      <vt:lpstr>Preeclampsia</vt:lpstr>
      <vt:lpstr>Labor</vt:lpstr>
      <vt:lpstr>True labor vs. false labor</vt:lpstr>
      <vt:lpstr>Labor</vt:lpstr>
      <vt:lpstr>Four Ps of labor</vt:lpstr>
      <vt:lpstr>Passenger</vt:lpstr>
      <vt:lpstr>Passageway</vt:lpstr>
      <vt:lpstr>Powers</vt:lpstr>
      <vt:lpstr>Passageway</vt:lpstr>
      <vt:lpstr>Psyche</vt:lpstr>
      <vt:lpstr>Timing of contractions</vt:lpstr>
      <vt:lpstr>Bag of water breaking</vt:lpstr>
      <vt:lpstr>When to go to the hospital</vt:lpstr>
      <vt:lpstr>When to go to the hospital</vt:lpstr>
      <vt:lpstr>What to pack </vt:lpstr>
      <vt:lpstr>Pushing</vt:lpstr>
      <vt:lpstr>Delivery</vt:lpstr>
      <vt:lpstr>Placenta</vt:lpstr>
      <vt:lpstr>Recovery for Mom</vt:lpstr>
      <vt:lpstr>Recovery for Baby</vt:lpstr>
      <vt:lpstr>Skin to skin for baby</vt:lpstr>
      <vt:lpstr>Pain management</vt:lpstr>
      <vt:lpstr>Pain management</vt:lpstr>
      <vt:lpstr>Pain management</vt:lpstr>
      <vt:lpstr>Labor positions</vt:lpstr>
      <vt:lpstr>Labor positions using birthing ball</vt:lpstr>
      <vt:lpstr>Pain management</vt:lpstr>
      <vt:lpstr>Epidural</vt:lpstr>
      <vt:lpstr>Medical procedures</vt:lpstr>
      <vt:lpstr>Induction of labor</vt:lpstr>
      <vt:lpstr>Induction methods</vt:lpstr>
      <vt:lpstr>Induction methods</vt:lpstr>
      <vt:lpstr>Induction methods</vt:lpstr>
      <vt:lpstr>Fetal monitoring</vt:lpstr>
      <vt:lpstr>Fetal monitoring</vt:lpstr>
      <vt:lpstr>Artificial rupture of membranes</vt:lpstr>
      <vt:lpstr>Forceps/vacuum extraction</vt:lpstr>
      <vt:lpstr>Forceps/vacuum extraction</vt:lpstr>
      <vt:lpstr>Episiotomy</vt:lpstr>
      <vt:lpstr>Medical procedures</vt:lpstr>
      <vt:lpstr>Cesarean birth</vt:lpstr>
      <vt:lpstr>Reasons for a Cesarean birth</vt:lpstr>
      <vt:lpstr>Reasons for a Cesarean birth</vt:lpstr>
      <vt:lpstr>Reasons for a Cesarean birth</vt:lpstr>
      <vt:lpstr>Cesarean birth</vt:lpstr>
      <vt:lpstr>Routine care of the newborn</vt:lpstr>
      <vt:lpstr>Physical characteristics of the newborn</vt:lpstr>
      <vt:lpstr>Physical characteristics of the newborn</vt:lpstr>
      <vt:lpstr>Breastfeeding</vt:lpstr>
      <vt:lpstr>First feeding</vt:lpstr>
      <vt:lpstr>Infant security and identification</vt:lpstr>
      <vt:lpstr>Infant security and identification</vt:lpstr>
      <vt:lpstr>Newborn’s 24-hour testing</vt:lpstr>
      <vt:lpstr>Newborn screening</vt:lpstr>
      <vt:lpstr>Critical Congenital Heart Screening (CCHD)</vt:lpstr>
      <vt:lpstr>Jaundice</vt:lpstr>
      <vt:lpstr>Hearing screen</vt:lpstr>
      <vt:lpstr>Circumcision</vt:lpstr>
      <vt:lpstr>Discharge</vt:lpstr>
      <vt:lpstr>Discharge</vt:lpstr>
      <vt:lpstr>Postpartum depression</vt:lpstr>
      <vt:lpstr>Postpartum depression</vt:lpstr>
      <vt:lpstr>Postpartum depression</vt:lpstr>
      <vt:lpstr>PowerPoint Presentation</vt:lpstr>
      <vt:lpstr>Thank you for participating in our Childbirth Classes!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Marathon Childbirth Class</dc:title>
  <dc:creator>Gibbons, Sarah E</dc:creator>
  <cp:lastModifiedBy>Heins, Kelli A</cp:lastModifiedBy>
  <cp:revision>69</cp:revision>
  <cp:lastPrinted>2017-06-28T16:20:47Z</cp:lastPrinted>
  <dcterms:created xsi:type="dcterms:W3CDTF">2020-04-27T17:35:38Z</dcterms:created>
  <dcterms:modified xsi:type="dcterms:W3CDTF">2020-04-29T18:16:15Z</dcterms:modified>
</cp:coreProperties>
</file>